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315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9" r:id="rId12"/>
    <p:sldId id="324" r:id="rId13"/>
    <p:sldId id="325" r:id="rId14"/>
    <p:sldId id="326" r:id="rId15"/>
    <p:sldId id="328" r:id="rId16"/>
  </p:sldIdLst>
  <p:sldSz cx="9144000" cy="6858000" type="screen4x3"/>
  <p:notesSz cx="6858000" cy="9144000"/>
  <p:defaultTextStyle>
    <a:defPPr>
      <a:defRPr lang="ru-RU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625" autoAdjust="0"/>
  </p:normalViewPr>
  <p:slideViewPr>
    <p:cSldViewPr>
      <p:cViewPr>
        <p:scale>
          <a:sx n="80" d="100"/>
          <a:sy n="80" d="100"/>
        </p:scale>
        <p:origin x="-1445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Лист2!$B$21</c:f>
              <c:strCache>
                <c:ptCount val="1"/>
                <c:pt idx="0">
                  <c:v>Средний балл ЕГЭ по математике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Лист2!$C$20:$F$20</c:f>
              <c:strCache>
                <c:ptCount val="4"/>
                <c:pt idx="0">
                  <c:v>Низкий ИСБ/ Низкие результаты</c:v>
                </c:pt>
                <c:pt idx="1">
                  <c:v>Низкий ИСБ/ Высокие результаты </c:v>
                </c:pt>
                <c:pt idx="2">
                  <c:v>Высокий ИСБ/ Низкие результаты </c:v>
                </c:pt>
                <c:pt idx="3">
                  <c:v>Высокий ИСБ/ Высокие результаты </c:v>
                </c:pt>
              </c:strCache>
            </c:strRef>
          </c:cat>
          <c:val>
            <c:numRef>
              <c:f>Лист2!$C$21:$F$21</c:f>
              <c:numCache>
                <c:formatCode>General</c:formatCode>
                <c:ptCount val="4"/>
                <c:pt idx="0">
                  <c:v>26</c:v>
                </c:pt>
                <c:pt idx="1">
                  <c:v>65</c:v>
                </c:pt>
                <c:pt idx="2">
                  <c:v>18</c:v>
                </c:pt>
                <c:pt idx="3">
                  <c:v>66</c:v>
                </c:pt>
              </c:numCache>
            </c:numRef>
          </c:val>
        </c:ser>
        <c:ser>
          <c:idx val="1"/>
          <c:order val="1"/>
          <c:tx>
            <c:strRef>
              <c:f>Лист2!$B$22</c:f>
              <c:strCache>
                <c:ptCount val="1"/>
                <c:pt idx="0">
                  <c:v>Средний балл ЕГЭ по русскому языку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Лист2!$C$20:$F$20</c:f>
              <c:strCache>
                <c:ptCount val="4"/>
                <c:pt idx="0">
                  <c:v>Низкий ИСБ/ Низкие результаты</c:v>
                </c:pt>
                <c:pt idx="1">
                  <c:v>Низкий ИСБ/ Высокие результаты </c:v>
                </c:pt>
                <c:pt idx="2">
                  <c:v>Высокий ИСБ/ Низкие результаты </c:v>
                </c:pt>
                <c:pt idx="3">
                  <c:v>Высокий ИСБ/ Высокие результаты </c:v>
                </c:pt>
              </c:strCache>
            </c:strRef>
          </c:cat>
          <c:val>
            <c:numRef>
              <c:f>Лист2!$C$22:$F$22</c:f>
              <c:numCache>
                <c:formatCode>General</c:formatCode>
                <c:ptCount val="4"/>
                <c:pt idx="0">
                  <c:v>58</c:v>
                </c:pt>
                <c:pt idx="1">
                  <c:v>69</c:v>
                </c:pt>
                <c:pt idx="2">
                  <c:v>47</c:v>
                </c:pt>
                <c:pt idx="3">
                  <c:v>75</c:v>
                </c:pt>
              </c:numCache>
            </c:numRef>
          </c:val>
        </c:ser>
        <c:ser>
          <c:idx val="2"/>
          <c:order val="2"/>
          <c:tx>
            <c:strRef>
              <c:f>Лист2!$B$23</c:f>
              <c:strCache>
                <c:ptCount val="1"/>
                <c:pt idx="0">
                  <c:v>Среднее число  учащихся, сдавших ЕГЕ по математике менее, чем на 30 баллов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Лист2!$C$20:$F$20</c:f>
              <c:strCache>
                <c:ptCount val="4"/>
                <c:pt idx="0">
                  <c:v>Низкий ИСБ/ Низкие результаты</c:v>
                </c:pt>
                <c:pt idx="1">
                  <c:v>Низкий ИСБ/ Высокие результаты </c:v>
                </c:pt>
                <c:pt idx="2">
                  <c:v>Высокий ИСБ/ Низкие результаты </c:v>
                </c:pt>
                <c:pt idx="3">
                  <c:v>Высокий ИСБ/ Высокие результаты </c:v>
                </c:pt>
              </c:strCache>
            </c:strRef>
          </c:cat>
          <c:val>
            <c:numRef>
              <c:f>Лист2!$C$23:$F$23</c:f>
              <c:numCache>
                <c:formatCode>General</c:formatCode>
                <c:ptCount val="4"/>
                <c:pt idx="0">
                  <c:v>6.2</c:v>
                </c:pt>
                <c:pt idx="1">
                  <c:v>2.2999999999999998</c:v>
                </c:pt>
                <c:pt idx="2">
                  <c:v>3.4</c:v>
                </c:pt>
                <c:pt idx="3">
                  <c:v>1.9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1289216"/>
        <c:axId val="146495104"/>
      </c:barChart>
      <c:catAx>
        <c:axId val="41289216"/>
        <c:scaling>
          <c:orientation val="minMax"/>
        </c:scaling>
        <c:delete val="0"/>
        <c:axPos val="b"/>
        <c:majorTickMark val="out"/>
        <c:minorTickMark val="none"/>
        <c:tickLblPos val="nextTo"/>
        <c:crossAx val="146495104"/>
        <c:crosses val="autoZero"/>
        <c:auto val="1"/>
        <c:lblAlgn val="ctr"/>
        <c:lblOffset val="100"/>
        <c:noMultiLvlLbl val="0"/>
      </c:catAx>
      <c:valAx>
        <c:axId val="1464951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41289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149782097439681"/>
          <c:y val="3.9039907089204608E-2"/>
          <c:w val="0.31996818005528282"/>
          <c:h val="0.807636528384604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PT Serif" panose="020A0603040505020204" pitchFamily="18" charset="-52"/>
        </a:defRPr>
      </a:pPr>
      <a:endParaRPr lang="ru-RU"/>
    </a:p>
  </c:txPr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5F25DF-BB1F-429D-9374-936197E44058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F4BBE6B-016E-4C77-9DD7-406D3BFD7E4F}">
      <dgm:prSet phldrT="[Текст]" custT="1"/>
      <dgm:spPr>
        <a:xfrm rot="16200000">
          <a:off x="-1278120" y="1307544"/>
          <a:ext cx="3570652" cy="1014412"/>
        </a:xfrm>
        <a:prstGeom prst="rightArrow">
          <a:avLst>
            <a:gd name="adj1" fmla="val 49830"/>
            <a:gd name="adj2" fmla="val 60660"/>
          </a:avLst>
        </a:prstGeom>
      </dgm:spPr>
      <dgm:t>
        <a:bodyPr/>
        <a:lstStyle/>
        <a:p>
          <a:pPr algn="ctr"/>
          <a:r>
            <a:rPr lang="en-US" sz="20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Positive factors</a:t>
          </a:r>
          <a:endParaRPr lang="ru-RU" sz="20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887B3EF-3B29-4346-8521-1930F1D6B8E0}" type="parTrans" cxnId="{000C6FAF-FF84-40B4-B15F-5965F62DF994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5F81B9-7728-4995-8AB6-909338BD30CA}" type="sibTrans" cxnId="{000C6FAF-FF84-40B4-B15F-5965F62DF994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9D6DF5-6F43-4285-9F3A-05B2CE40380D}">
      <dgm:prSet phldrT="[Текст]" custT="1"/>
      <dgm:spPr>
        <a:xfrm>
          <a:off x="1217294" y="660404"/>
          <a:ext cx="2637472" cy="3697279"/>
        </a:xfrm>
        <a:prstGeom prst="rect">
          <a:avLst/>
        </a:prstGeom>
        <a:sp3d/>
      </dgm:spPr>
      <dgm:t>
        <a:bodyPr anchor="ctr"/>
        <a:lstStyle/>
        <a:p>
          <a:pPr>
            <a:spcAft>
              <a:spcPts val="600"/>
            </a:spcAft>
          </a:pPr>
          <a:r>
            <a:rPr lang="en-US" sz="16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Cohesion of the team.</a:t>
          </a:r>
          <a:endParaRPr lang="ru-RU" sz="16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A151E651-8884-4002-84B0-1503FFB1195B}" type="parTrans" cxnId="{26501806-65E7-4509-8A1C-26BBA7AB7F0A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7DC969-E459-4B19-8BE4-994373786D1E}" type="sibTrans" cxnId="{26501806-65E7-4509-8A1C-26BBA7AB7F0A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BDC2D2-A069-45C4-B7E5-6F79E12678D7}">
      <dgm:prSet phldrT="[Текст]" custT="1"/>
      <dgm:spPr>
        <a:xfrm rot="5400000">
          <a:off x="5822767" y="2696131"/>
          <a:ext cx="3570652" cy="1014412"/>
        </a:xfrm>
        <a:prstGeom prst="rightArrow">
          <a:avLst>
            <a:gd name="adj1" fmla="val 49830"/>
            <a:gd name="adj2" fmla="val 60660"/>
          </a:avLst>
        </a:prstGeom>
      </dgm:spPr>
      <dgm:t>
        <a:bodyPr/>
        <a:lstStyle/>
        <a:p>
          <a:pPr algn="ctr"/>
          <a:r>
            <a:rPr lang="en-US" sz="20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Negative factors</a:t>
          </a:r>
          <a:endParaRPr lang="ru-RU" sz="20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C804C098-C967-42E4-8A1F-A35D640C85D0}" type="parTrans" cxnId="{FF32D865-1616-49C5-BA83-2F283E67DB90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35E89F-3CEC-4CB7-8551-9537A10773A1}" type="sibTrans" cxnId="{FF32D865-1616-49C5-BA83-2F283E67DB90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D419C8-5234-48E2-B21A-4636AF7E7A7B}">
      <dgm:prSet phldrT="[Текст]" custT="1"/>
      <dgm:spPr>
        <a:xfrm>
          <a:off x="4260532" y="731832"/>
          <a:ext cx="2637472" cy="3554422"/>
        </a:xfrm>
        <a:prstGeom prst="rect">
          <a:avLst/>
        </a:prstGeom>
        <a:sp3d/>
      </dgm:spPr>
      <dgm:t>
        <a:bodyPr anchor="ctr"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18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Professional overload (direct duties).</a:t>
          </a:r>
          <a:endParaRPr lang="ru-RU" sz="18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C33D3678-9488-4011-9159-67A1B4485FBB}" type="parTrans" cxnId="{E23D80ED-A285-4A60-A391-16F9390FB059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D598A-2D5E-4B31-AB7F-DB3D9B8EB551}" type="sibTrans" cxnId="{E23D80ED-A285-4A60-A391-16F9390FB059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AC4F3C-2D4C-4C5E-B01A-28B490BF5CAE}">
      <dgm:prSet custT="1"/>
      <dgm:spPr>
        <a:xfrm>
          <a:off x="1217294" y="660404"/>
          <a:ext cx="2637472" cy="3697279"/>
        </a:xfrm>
        <a:prstGeom prst="rect">
          <a:avLst/>
        </a:prstGeom>
        <a:sp3d/>
      </dgm:spPr>
      <dgm:t>
        <a:bodyPr/>
        <a:lstStyle/>
        <a:p>
          <a:r>
            <a:rPr lang="en-US" sz="16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Collaboration in the team.</a:t>
          </a:r>
          <a:endParaRPr lang="ru-RU" sz="16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ACD23C48-89B7-42AC-B402-67A7BE1C8C01}" type="parTrans" cxnId="{04FF653F-C078-4DB6-95A4-D4F8CDD39E1E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380006-D09D-4F2C-A253-6A43F89B67CA}" type="sibTrans" cxnId="{04FF653F-C078-4DB6-95A4-D4F8CDD39E1E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E8F0A7-2B58-46AE-AF01-9718FD565BF0}">
      <dgm:prSet custT="1"/>
      <dgm:spPr>
        <a:xfrm>
          <a:off x="1217294" y="660404"/>
          <a:ext cx="2637472" cy="3697279"/>
        </a:xfrm>
        <a:prstGeom prst="rect">
          <a:avLst/>
        </a:prstGeom>
        <a:sp3d/>
      </dgm:spPr>
      <dgm:t>
        <a:bodyPr/>
        <a:lstStyle/>
        <a:p>
          <a:r>
            <a:rPr lang="en-US" sz="16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Confidence in the administration, the absence of barriers between the administration and the teachers.</a:t>
          </a:r>
          <a:endParaRPr lang="ru-RU" sz="16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9F14018-19FE-452F-B3FC-587EDCFE1B60}" type="parTrans" cxnId="{7284FC4E-6698-45E0-B79F-DF493850548D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CEE4A6-8F9D-48DE-8095-76164AAE6AB7}" type="sibTrans" cxnId="{7284FC4E-6698-45E0-B79F-DF493850548D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3EBD14-34E1-43D7-8C80-3090A63A1942}">
      <dgm:prSet custT="1"/>
      <dgm:spPr>
        <a:xfrm>
          <a:off x="1217294" y="660404"/>
          <a:ext cx="2637472" cy="3697279"/>
        </a:xfrm>
        <a:prstGeom prst="rect">
          <a:avLst/>
        </a:prstGeom>
        <a:sp3d/>
      </dgm:spPr>
      <dgm:t>
        <a:bodyPr/>
        <a:lstStyle/>
        <a:p>
          <a:r>
            <a:rPr lang="en-US" sz="16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Participation in strategic and management decisions.</a:t>
          </a:r>
          <a:endParaRPr lang="ru-RU" sz="16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75ADC72-7287-4006-ACCC-EBDFDB9C878F}" type="parTrans" cxnId="{398D89DE-03EE-459B-9F1E-E21ABABD03B5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7DF789-2468-448B-94DB-3195DC466CF8}" type="sibTrans" cxnId="{398D89DE-03EE-459B-9F1E-E21ABABD03B5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F5DDA3-3638-4996-97F0-B66F2E136992}">
      <dgm:prSet custT="1"/>
      <dgm:spPr>
        <a:xfrm>
          <a:off x="1217294" y="660404"/>
          <a:ext cx="2637472" cy="3697279"/>
        </a:xfrm>
        <a:prstGeom prst="rect">
          <a:avLst/>
        </a:prstGeom>
        <a:sp3d/>
      </dgm:spPr>
      <dgm:t>
        <a:bodyPr/>
        <a:lstStyle/>
        <a:p>
          <a:r>
            <a:rPr lang="en-US" sz="16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Pedagogical leadership of the administration.</a:t>
          </a:r>
          <a:endParaRPr lang="ru-RU" sz="16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CD1E2B39-ECE0-42EC-9BDC-AD2EF9AC22AB}" type="parTrans" cxnId="{16C6289C-5D1D-4CC3-BCF4-14C49B7FE5D6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7F04B3-83CC-4575-836F-14BE64D9E519}" type="sibTrans" cxnId="{16C6289C-5D1D-4CC3-BCF4-14C49B7FE5D6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63B59C-5C0D-489F-B492-3896DCF437EE}">
      <dgm:prSet custT="1"/>
      <dgm:spPr>
        <a:xfrm>
          <a:off x="1217294" y="660404"/>
          <a:ext cx="2637472" cy="3697279"/>
        </a:xfrm>
        <a:prstGeom prst="rect">
          <a:avLst/>
        </a:prstGeom>
        <a:sp3d/>
      </dgm:spPr>
      <dgm:t>
        <a:bodyPr/>
        <a:lstStyle/>
        <a:p>
          <a:r>
            <a:rPr lang="en-US" sz="16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Pedagogical freedom.</a:t>
          </a:r>
          <a:endParaRPr lang="ru-RU" sz="16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48D7764-68DC-46CD-A401-BFADCEA094D5}" type="parTrans" cxnId="{323F0244-D55D-4D8E-8BF5-993C5FFD2737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376714-9787-4C78-A3C4-64D10BC417F0}" type="sibTrans" cxnId="{323F0244-D55D-4D8E-8BF5-993C5FFD2737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32449C-987A-4FC4-AF5E-79CB6E577E13}">
      <dgm:prSet custT="1"/>
      <dgm:spPr>
        <a:xfrm>
          <a:off x="4260532" y="731832"/>
          <a:ext cx="2637472" cy="3554422"/>
        </a:xfrm>
        <a:prstGeom prst="rect">
          <a:avLst/>
        </a:prstGeom>
        <a:sp3d/>
      </dgm:spPr>
      <dgm:t>
        <a:bodyPr/>
        <a:lstStyle/>
        <a:p>
          <a:r>
            <a:rPr lang="en-US" sz="18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Emotional fatigue (additional duties).</a:t>
          </a:r>
          <a:endParaRPr lang="ru-RU" sz="18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D5F4ECE-594B-4B0C-A63C-C8C63A280807}" type="parTrans" cxnId="{3EDA6545-E73B-42C3-9DEB-5D7A5EF49009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0F35C1-B3C4-48CE-B864-44A034CCC47A}" type="sibTrans" cxnId="{3EDA6545-E73B-42C3-9DEB-5D7A5EF49009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53C17C-8A00-42E2-A209-70AEE08A1865}">
      <dgm:prSet custT="1"/>
      <dgm:spPr>
        <a:xfrm>
          <a:off x="4260532" y="731832"/>
          <a:ext cx="2637472" cy="3554422"/>
        </a:xfrm>
        <a:prstGeom prst="rect">
          <a:avLst/>
        </a:prstGeom>
        <a:sp3d/>
      </dgm:spPr>
      <dgm:t>
        <a:bodyPr/>
        <a:lstStyle/>
        <a:p>
          <a:r>
            <a:rPr lang="en-US" sz="18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Absence or deficiency of material compensation for extra labor.</a:t>
          </a:r>
          <a:endParaRPr lang="ru-RU" sz="18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CED85AD-2C47-4B25-88CA-49B383A0B9C8}" type="parTrans" cxnId="{E95975CD-548C-4C71-A099-278B903C7CEB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EF1DAD-EAF7-49F1-B063-BA68E1F8EEE4}" type="sibTrans" cxnId="{E95975CD-548C-4C71-A099-278B903C7CEB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7FD136-CF5D-476F-B6C5-CE4C7C2B4FC6}" type="pres">
      <dgm:prSet presAssocID="{835F25DF-BB1F-429D-9374-936197E4405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EE368A-5532-404A-A37F-D91341158C88}" type="pres">
      <dgm:prSet presAssocID="{835F25DF-BB1F-429D-9374-936197E44058}" presName="Background" presStyleLbl="node1" presStyleIdx="0" presStyleCnt="1" custScaleX="106329" custScaleY="119944" custLinFactNeighborX="-55" custLinFactNeighborY="-803"/>
      <dgm:spPr>
        <a:xfrm>
          <a:off x="818458" y="519818"/>
          <a:ext cx="6471688" cy="3925884"/>
        </a:xfrm>
        <a:prstGeom prst="round2DiagRect">
          <a:avLst>
            <a:gd name="adj1" fmla="val 0"/>
            <a:gd name="adj2" fmla="val 16670"/>
          </a:avLst>
        </a:prstGeom>
      </dgm:spPr>
      <dgm:t>
        <a:bodyPr/>
        <a:lstStyle/>
        <a:p>
          <a:endParaRPr lang="ru-RU"/>
        </a:p>
      </dgm:t>
    </dgm:pt>
    <dgm:pt modelId="{24EB0C4B-FFB4-4A16-A6F7-0FD4A0BE921D}" type="pres">
      <dgm:prSet presAssocID="{835F25DF-BB1F-429D-9374-936197E44058}" presName="Divider" presStyleLbl="callout" presStyleIdx="0" presStyleCnt="1"/>
      <dgm:spPr>
        <a:xfrm>
          <a:off x="4057650" y="1219641"/>
          <a:ext cx="811" cy="2578804"/>
        </a:xfrm>
        <a:prstGeom prst="line">
          <a:avLst/>
        </a:prstGeom>
      </dgm:spPr>
      <dgm:t>
        <a:bodyPr/>
        <a:lstStyle/>
        <a:p>
          <a:endParaRPr lang="ru-RU"/>
        </a:p>
      </dgm:t>
    </dgm:pt>
    <dgm:pt modelId="{4BCF1635-CE6A-4270-A902-0B084C3F4094}" type="pres">
      <dgm:prSet presAssocID="{835F25DF-BB1F-429D-9374-936197E44058}" presName="ChildText1" presStyleLbl="revTx" presStyleIdx="0" presStyleCnt="0" custScaleY="1331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06BEC6-AEE0-4E21-AB98-59AE9C60A919}" type="pres">
      <dgm:prSet presAssocID="{835F25DF-BB1F-429D-9374-936197E44058}" presName="ChildText2" presStyleLbl="revTx" presStyleIdx="0" presStyleCnt="0" custScaleY="1279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27DCBB-5E26-4C79-A2D0-D98F331AADCF}" type="pres">
      <dgm:prSet presAssocID="{835F25DF-BB1F-429D-9374-936197E44058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DFAF7540-11B7-4811-BC0E-8DAC6FBA79E7}" type="pres">
      <dgm:prSet presAssocID="{835F25DF-BB1F-429D-9374-936197E44058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0C2C502F-9975-4382-BC02-FC4B10DF7770}" type="pres">
      <dgm:prSet presAssocID="{835F25DF-BB1F-429D-9374-936197E44058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4CB79B1D-51C4-477E-9175-DE69A070A52E}" type="pres">
      <dgm:prSet presAssocID="{835F25DF-BB1F-429D-9374-936197E44058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000C6FAF-FF84-40B4-B15F-5965F62DF994}" srcId="{835F25DF-BB1F-429D-9374-936197E44058}" destId="{CF4BBE6B-016E-4C77-9DD7-406D3BFD7E4F}" srcOrd="0" destOrd="0" parTransId="{1887B3EF-3B29-4346-8521-1930F1D6B8E0}" sibTransId="{895F81B9-7728-4995-8AB6-909338BD30CA}"/>
    <dgm:cxn modelId="{323F0244-D55D-4D8E-8BF5-993C5FFD2737}" srcId="{CF4BBE6B-016E-4C77-9DD7-406D3BFD7E4F}" destId="{7963B59C-5C0D-489F-B492-3896DCF437EE}" srcOrd="5" destOrd="0" parTransId="{148D7764-68DC-46CD-A401-BFADCEA094D5}" sibTransId="{88376714-9787-4C78-A3C4-64D10BC417F0}"/>
    <dgm:cxn modelId="{28CCFBB5-F1ED-46AF-9700-05549D98C18C}" type="presOf" srcId="{0232449C-987A-4FC4-AF5E-79CB6E577E13}" destId="{5606BEC6-AEE0-4E21-AB98-59AE9C60A919}" srcOrd="0" destOrd="1" presId="urn:microsoft.com/office/officeart/2009/3/layout/OpposingIdeas"/>
    <dgm:cxn modelId="{16C6289C-5D1D-4CC3-BCF4-14C49B7FE5D6}" srcId="{CF4BBE6B-016E-4C77-9DD7-406D3BFD7E4F}" destId="{29F5DDA3-3638-4996-97F0-B66F2E136992}" srcOrd="4" destOrd="0" parTransId="{CD1E2B39-ECE0-42EC-9BDC-AD2EF9AC22AB}" sibTransId="{6E7F04B3-83CC-4575-836F-14BE64D9E519}"/>
    <dgm:cxn modelId="{7D0EB2E5-BCAF-41B4-8014-1080D36E536E}" type="presOf" srcId="{7963B59C-5C0D-489F-B492-3896DCF437EE}" destId="{4BCF1635-CE6A-4270-A902-0B084C3F4094}" srcOrd="0" destOrd="5" presId="urn:microsoft.com/office/officeart/2009/3/layout/OpposingIdeas"/>
    <dgm:cxn modelId="{17C0D08A-03C2-43D5-8062-273C9107FB60}" type="presOf" srcId="{CF4BBE6B-016E-4C77-9DD7-406D3BFD7E4F}" destId="{DFAF7540-11B7-4811-BC0E-8DAC6FBA79E7}" srcOrd="1" destOrd="0" presId="urn:microsoft.com/office/officeart/2009/3/layout/OpposingIdeas"/>
    <dgm:cxn modelId="{C3B4C3A0-7CA5-4A22-8FEF-04DE6245A053}" type="presOf" srcId="{C3BDC2D2-A069-45C4-B7E5-6F79E12678D7}" destId="{4CB79B1D-51C4-477E-9175-DE69A070A52E}" srcOrd="1" destOrd="0" presId="urn:microsoft.com/office/officeart/2009/3/layout/OpposingIdeas"/>
    <dgm:cxn modelId="{FEC3D303-F320-4F81-ACB7-7791EE5B748A}" type="presOf" srcId="{29F5DDA3-3638-4996-97F0-B66F2E136992}" destId="{4BCF1635-CE6A-4270-A902-0B084C3F4094}" srcOrd="0" destOrd="4" presId="urn:microsoft.com/office/officeart/2009/3/layout/OpposingIdeas"/>
    <dgm:cxn modelId="{7284FC4E-6698-45E0-B79F-DF493850548D}" srcId="{CF4BBE6B-016E-4C77-9DD7-406D3BFD7E4F}" destId="{63E8F0A7-2B58-46AE-AF01-9718FD565BF0}" srcOrd="2" destOrd="0" parTransId="{F9F14018-19FE-452F-B3FC-587EDCFE1B60}" sibTransId="{7FCEE4A6-8F9D-48DE-8095-76164AAE6AB7}"/>
    <dgm:cxn modelId="{E23D80ED-A285-4A60-A391-16F9390FB059}" srcId="{C3BDC2D2-A069-45C4-B7E5-6F79E12678D7}" destId="{36D419C8-5234-48E2-B21A-4636AF7E7A7B}" srcOrd="0" destOrd="0" parTransId="{C33D3678-9488-4011-9159-67A1B4485FBB}" sibTransId="{83ED598A-2D5E-4B31-AB7F-DB3D9B8EB551}"/>
    <dgm:cxn modelId="{AB9F7A27-DE84-41EE-B046-BBA14AABA081}" type="presOf" srcId="{EFAC4F3C-2D4C-4C5E-B01A-28B490BF5CAE}" destId="{4BCF1635-CE6A-4270-A902-0B084C3F4094}" srcOrd="0" destOrd="1" presId="urn:microsoft.com/office/officeart/2009/3/layout/OpposingIdeas"/>
    <dgm:cxn modelId="{E95975CD-548C-4C71-A099-278B903C7CEB}" srcId="{C3BDC2D2-A069-45C4-B7E5-6F79E12678D7}" destId="{A353C17C-8A00-42E2-A209-70AEE08A1865}" srcOrd="2" destOrd="0" parTransId="{DCED85AD-2C47-4B25-88CA-49B383A0B9C8}" sibTransId="{4BEF1DAD-EAF7-49F1-B063-BA68E1F8EEE4}"/>
    <dgm:cxn modelId="{608C9F98-31C2-4419-9CA5-3525DE3F4FC4}" type="presOf" srcId="{A353C17C-8A00-42E2-A209-70AEE08A1865}" destId="{5606BEC6-AEE0-4E21-AB98-59AE9C60A919}" srcOrd="0" destOrd="2" presId="urn:microsoft.com/office/officeart/2009/3/layout/OpposingIdeas"/>
    <dgm:cxn modelId="{398D89DE-03EE-459B-9F1E-E21ABABD03B5}" srcId="{CF4BBE6B-016E-4C77-9DD7-406D3BFD7E4F}" destId="{B43EBD14-34E1-43D7-8C80-3090A63A1942}" srcOrd="3" destOrd="0" parTransId="{975ADC72-7287-4006-ACCC-EBDFDB9C878F}" sibTransId="{F57DF789-2468-448B-94DB-3195DC466CF8}"/>
    <dgm:cxn modelId="{26501806-65E7-4509-8A1C-26BBA7AB7F0A}" srcId="{CF4BBE6B-016E-4C77-9DD7-406D3BFD7E4F}" destId="{C99D6DF5-6F43-4285-9F3A-05B2CE40380D}" srcOrd="0" destOrd="0" parTransId="{A151E651-8884-4002-84B0-1503FFB1195B}" sibTransId="{DC7DC969-E459-4B19-8BE4-994373786D1E}"/>
    <dgm:cxn modelId="{A4D5D5D8-0690-44B5-A192-663E2C095A9D}" type="presOf" srcId="{835F25DF-BB1F-429D-9374-936197E44058}" destId="{4D7FD136-CF5D-476F-B6C5-CE4C7C2B4FC6}" srcOrd="0" destOrd="0" presId="urn:microsoft.com/office/officeart/2009/3/layout/OpposingIdeas"/>
    <dgm:cxn modelId="{A9BC8ACF-80E9-4CDD-B506-23E75F2E759A}" type="presOf" srcId="{36D419C8-5234-48E2-B21A-4636AF7E7A7B}" destId="{5606BEC6-AEE0-4E21-AB98-59AE9C60A919}" srcOrd="0" destOrd="0" presId="urn:microsoft.com/office/officeart/2009/3/layout/OpposingIdeas"/>
    <dgm:cxn modelId="{1A8A2992-1400-4AC2-AC93-F3FD9C78DD78}" type="presOf" srcId="{63E8F0A7-2B58-46AE-AF01-9718FD565BF0}" destId="{4BCF1635-CE6A-4270-A902-0B084C3F4094}" srcOrd="0" destOrd="2" presId="urn:microsoft.com/office/officeart/2009/3/layout/OpposingIdeas"/>
    <dgm:cxn modelId="{FF32D865-1616-49C5-BA83-2F283E67DB90}" srcId="{835F25DF-BB1F-429D-9374-936197E44058}" destId="{C3BDC2D2-A069-45C4-B7E5-6F79E12678D7}" srcOrd="1" destOrd="0" parTransId="{C804C098-C967-42E4-8A1F-A35D640C85D0}" sibTransId="{9135E89F-3CEC-4CB7-8551-9537A10773A1}"/>
    <dgm:cxn modelId="{3EDA6545-E73B-42C3-9DEB-5D7A5EF49009}" srcId="{C3BDC2D2-A069-45C4-B7E5-6F79E12678D7}" destId="{0232449C-987A-4FC4-AF5E-79CB6E577E13}" srcOrd="1" destOrd="0" parTransId="{6D5F4ECE-594B-4B0C-A63C-C8C63A280807}" sibTransId="{6B0F35C1-B3C4-48CE-B864-44A034CCC47A}"/>
    <dgm:cxn modelId="{E9340338-59CC-4C9B-97B6-BB8809E8A4E5}" type="presOf" srcId="{B43EBD14-34E1-43D7-8C80-3090A63A1942}" destId="{4BCF1635-CE6A-4270-A902-0B084C3F4094}" srcOrd="0" destOrd="3" presId="urn:microsoft.com/office/officeart/2009/3/layout/OpposingIdeas"/>
    <dgm:cxn modelId="{A94F0E69-EF5C-4AB0-A383-026D4DFE4BC0}" type="presOf" srcId="{CF4BBE6B-016E-4C77-9DD7-406D3BFD7E4F}" destId="{5927DCBB-5E26-4C79-A2D0-D98F331AADCF}" srcOrd="0" destOrd="0" presId="urn:microsoft.com/office/officeart/2009/3/layout/OpposingIdeas"/>
    <dgm:cxn modelId="{04FF653F-C078-4DB6-95A4-D4F8CDD39E1E}" srcId="{CF4BBE6B-016E-4C77-9DD7-406D3BFD7E4F}" destId="{EFAC4F3C-2D4C-4C5E-B01A-28B490BF5CAE}" srcOrd="1" destOrd="0" parTransId="{ACD23C48-89B7-42AC-B402-67A7BE1C8C01}" sibTransId="{E1380006-D09D-4F2C-A253-6A43F89B67CA}"/>
    <dgm:cxn modelId="{AC417D99-B522-49A9-9D38-D6EAD1C5F42A}" type="presOf" srcId="{C3BDC2D2-A069-45C4-B7E5-6F79E12678D7}" destId="{0C2C502F-9975-4382-BC02-FC4B10DF7770}" srcOrd="0" destOrd="0" presId="urn:microsoft.com/office/officeart/2009/3/layout/OpposingIdeas"/>
    <dgm:cxn modelId="{F96CB573-7F93-4085-81CB-047DE9F84066}" type="presOf" srcId="{C99D6DF5-6F43-4285-9F3A-05B2CE40380D}" destId="{4BCF1635-CE6A-4270-A902-0B084C3F4094}" srcOrd="0" destOrd="0" presId="urn:microsoft.com/office/officeart/2009/3/layout/OpposingIdeas"/>
    <dgm:cxn modelId="{A1341D18-D9E8-4E2E-83A6-DC02066AACEE}" type="presParOf" srcId="{4D7FD136-CF5D-476F-B6C5-CE4C7C2B4FC6}" destId="{EAEE368A-5532-404A-A37F-D91341158C88}" srcOrd="0" destOrd="0" presId="urn:microsoft.com/office/officeart/2009/3/layout/OpposingIdeas"/>
    <dgm:cxn modelId="{A9F99C82-C96A-4DF8-AC3E-BB3094F387D5}" type="presParOf" srcId="{4D7FD136-CF5D-476F-B6C5-CE4C7C2B4FC6}" destId="{24EB0C4B-FFB4-4A16-A6F7-0FD4A0BE921D}" srcOrd="1" destOrd="0" presId="urn:microsoft.com/office/officeart/2009/3/layout/OpposingIdeas"/>
    <dgm:cxn modelId="{5A6F09A8-E23E-4720-B4E1-60D7035A7737}" type="presParOf" srcId="{4D7FD136-CF5D-476F-B6C5-CE4C7C2B4FC6}" destId="{4BCF1635-CE6A-4270-A902-0B084C3F4094}" srcOrd="2" destOrd="0" presId="urn:microsoft.com/office/officeart/2009/3/layout/OpposingIdeas"/>
    <dgm:cxn modelId="{4D85AA9C-C968-4949-B16E-378B633213CF}" type="presParOf" srcId="{4D7FD136-CF5D-476F-B6C5-CE4C7C2B4FC6}" destId="{5606BEC6-AEE0-4E21-AB98-59AE9C60A919}" srcOrd="3" destOrd="0" presId="urn:microsoft.com/office/officeart/2009/3/layout/OpposingIdeas"/>
    <dgm:cxn modelId="{42F434C0-C938-47D0-9EDE-8E6E100C39C7}" type="presParOf" srcId="{4D7FD136-CF5D-476F-B6C5-CE4C7C2B4FC6}" destId="{5927DCBB-5E26-4C79-A2D0-D98F331AADCF}" srcOrd="4" destOrd="0" presId="urn:microsoft.com/office/officeart/2009/3/layout/OpposingIdeas"/>
    <dgm:cxn modelId="{7245E058-DC24-4433-94C6-B1466FC34A04}" type="presParOf" srcId="{4D7FD136-CF5D-476F-B6C5-CE4C7C2B4FC6}" destId="{DFAF7540-11B7-4811-BC0E-8DAC6FBA79E7}" srcOrd="5" destOrd="0" presId="urn:microsoft.com/office/officeart/2009/3/layout/OpposingIdeas"/>
    <dgm:cxn modelId="{97419303-1371-49FA-BC0D-C33C27F25998}" type="presParOf" srcId="{4D7FD136-CF5D-476F-B6C5-CE4C7C2B4FC6}" destId="{0C2C502F-9975-4382-BC02-FC4B10DF7770}" srcOrd="6" destOrd="0" presId="urn:microsoft.com/office/officeart/2009/3/layout/OpposingIdeas"/>
    <dgm:cxn modelId="{0E54681B-98F6-4BE5-B3FD-3215FE37A713}" type="presParOf" srcId="{4D7FD136-CF5D-476F-B6C5-CE4C7C2B4FC6}" destId="{4CB79B1D-51C4-477E-9175-DE69A070A52E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E368A-5532-404A-A37F-D91341158C88}">
      <dsp:nvSpPr>
        <dsp:cNvPr id="0" name=""/>
        <dsp:cNvSpPr/>
      </dsp:nvSpPr>
      <dsp:spPr>
        <a:xfrm>
          <a:off x="784705" y="453712"/>
          <a:ext cx="5987598" cy="3632224"/>
        </a:xfrm>
        <a:prstGeom prst="round2DiagRect">
          <a:avLst>
            <a:gd name="adj1" fmla="val 0"/>
            <a:gd name="adj2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EB0C4B-FFB4-4A16-A6F7-0FD4A0BE921D}">
      <dsp:nvSpPr>
        <dsp:cNvPr id="0" name=""/>
        <dsp:cNvSpPr/>
      </dsp:nvSpPr>
      <dsp:spPr>
        <a:xfrm>
          <a:off x="3781601" y="1101187"/>
          <a:ext cx="750" cy="238590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CF1635-CE6A-4270-A902-0B084C3F4094}">
      <dsp:nvSpPr>
        <dsp:cNvPr id="0" name=""/>
        <dsp:cNvSpPr/>
      </dsp:nvSpPr>
      <dsp:spPr>
        <a:xfrm>
          <a:off x="1153708" y="583781"/>
          <a:ext cx="2440186" cy="342071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Cohesion of the team.</a:t>
          </a:r>
          <a:endParaRPr lang="ru-RU" sz="16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Collaboration in the team.</a:t>
          </a:r>
          <a:endParaRPr lang="ru-RU" sz="1600" kern="12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Confidence in the administration, the absence of barriers between the administration and the teachers.</a:t>
          </a:r>
          <a:endParaRPr lang="ru-RU" sz="1600" kern="12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Participation in strategic and management decisions.</a:t>
          </a:r>
          <a:endParaRPr lang="ru-RU" sz="1600" kern="12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Pedagogical leadership of the administration.</a:t>
          </a:r>
          <a:endParaRPr lang="ru-RU" sz="1600" kern="12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Pedagogical freedom.</a:t>
          </a:r>
          <a:endParaRPr lang="ru-RU" sz="1600" kern="12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153708" y="583781"/>
        <a:ext cx="2440186" cy="3420719"/>
      </dsp:txXfrm>
    </dsp:sp>
    <dsp:sp modelId="{5606BEC6-AEE0-4E21-AB98-59AE9C60A919}">
      <dsp:nvSpPr>
        <dsp:cNvPr id="0" name=""/>
        <dsp:cNvSpPr/>
      </dsp:nvSpPr>
      <dsp:spPr>
        <a:xfrm>
          <a:off x="3969308" y="649867"/>
          <a:ext cx="2440186" cy="328854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8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Professional overload (direct duties).</a:t>
          </a: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Emotional fatigue (additional duties).</a:t>
          </a:r>
          <a:endParaRPr lang="ru-RU" sz="1800" kern="12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Absence or deficiency of material compensation for extra labor.</a:t>
          </a:r>
          <a:endParaRPr lang="ru-RU" sz="1800" kern="1200" dirty="0" smtClean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969308" y="649867"/>
        <a:ext cx="2440186" cy="3288547"/>
      </dsp:txXfrm>
    </dsp:sp>
    <dsp:sp modelId="{DFAF7540-11B7-4811-BC0E-8DAC6FBA79E7}">
      <dsp:nvSpPr>
        <dsp:cNvPr id="0" name=""/>
        <dsp:cNvSpPr/>
      </dsp:nvSpPr>
      <dsp:spPr>
        <a:xfrm rot="16200000">
          <a:off x="-1155046" y="1182515"/>
          <a:ext cx="3303563" cy="938533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Positive factors</a:t>
          </a:r>
          <a:endParaRPr lang="ru-RU" sz="20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-1013202" y="1559791"/>
        <a:ext cx="3019874" cy="467671"/>
      </dsp:txXfrm>
    </dsp:sp>
    <dsp:sp modelId="{4CB79B1D-51C4-477E-9175-DE69A070A52E}">
      <dsp:nvSpPr>
        <dsp:cNvPr id="0" name=""/>
        <dsp:cNvSpPr/>
      </dsp:nvSpPr>
      <dsp:spPr>
        <a:xfrm rot="5400000">
          <a:off x="5414686" y="2467234"/>
          <a:ext cx="3303563" cy="938533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Negative factors</a:t>
          </a:r>
          <a:endParaRPr lang="ru-RU" sz="20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556531" y="2560821"/>
        <a:ext cx="3019874" cy="467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0.04032</cdr:x>
      <cdr:y>0.84634</cdr:y>
    </cdr:from>
    <cdr:to>
      <cdr:x>0.19355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0039" y="4608512"/>
          <a:ext cx="1368152" cy="83671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Low ISA and low results</a:t>
          </a:r>
          <a:endParaRPr lang="ru-RU" sz="1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FFF3C-A2CE-4F0C-A6EB-29995E23DB80}" type="datetimeFigureOut">
              <a:rPr lang="ru-RU" smtClean="0"/>
              <a:t>04.12.2017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D6A8-2EBD-4210-B5E8-1E4DFF6EA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9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"/>
          <p:cNvSpPr/>
          <p:nvPr/>
        </p:nvSpPr>
        <p:spPr>
          <a:xfrm>
            <a:off x="2856000" y="-95053"/>
            <a:ext cx="6413400" cy="704810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>
                <a:solidFill>
                  <a:srgbClr val="FFFFFF"/>
                </a:solidFill>
              </a:defRPr>
            </a:pPr>
            <a:endParaRPr sz="2400" kern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931413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Изображение"/>
          <p:cNvSpPr>
            <a:spLocks noGrp="1"/>
          </p:cNvSpPr>
          <p:nvPr>
            <p:ph type="pic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lIns="64288" tIns="32144" rIns="64288" bIns="32144" anchor="t">
            <a:noAutofit/>
          </a:bodyPr>
          <a:lstStyle/>
          <a:p>
            <a:endParaRPr/>
          </a:p>
        </p:txBody>
      </p:sp>
      <p:sp>
        <p:nvSpPr>
          <p:cNvPr id="10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143151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766497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"/>
          <p:cNvSpPr/>
          <p:nvPr/>
        </p:nvSpPr>
        <p:spPr>
          <a:xfrm>
            <a:off x="2856000" y="-95053"/>
            <a:ext cx="6413400" cy="704810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5717" tIns="35717" rIns="35717" bIns="35717" anchor="ctr"/>
          <a:lstStyle/>
          <a:p>
            <a:pPr algn="ctr" defTabSz="410751" hangingPunct="0">
              <a:defRPr sz="2400">
                <a:solidFill>
                  <a:srgbClr val="FFFFFF"/>
                </a:solidFill>
              </a:defRPr>
            </a:pPr>
            <a:endParaRPr sz="2400" kern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530390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Изображение"/>
          <p:cNvSpPr>
            <a:spLocks noGrp="1"/>
          </p:cNvSpPr>
          <p:nvPr>
            <p:ph type="pic" idx="13"/>
          </p:nvPr>
        </p:nvSpPr>
        <p:spPr>
          <a:xfrm>
            <a:off x="1129606" y="446485"/>
            <a:ext cx="6875859" cy="4161234"/>
          </a:xfrm>
          <a:prstGeom prst="rect">
            <a:avLst/>
          </a:prstGeom>
        </p:spPr>
        <p:txBody>
          <a:bodyPr lIns="64291" tIns="32145" rIns="64291" bIns="32145" anchor="t">
            <a:noAutofit/>
          </a:bodyPr>
          <a:lstStyle/>
          <a:p>
            <a:endParaRPr/>
          </a:p>
        </p:txBody>
      </p:sp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92969" y="4723805"/>
            <a:ext cx="7358063" cy="1000125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92969" y="5759649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9" algn="ctr">
              <a:spcBef>
                <a:spcPts val="0"/>
              </a:spcBef>
              <a:buSzTx/>
              <a:buNone/>
              <a:defRPr sz="2200"/>
            </a:lvl2pPr>
            <a:lvl3pPr marL="0" indent="321457" algn="ctr">
              <a:spcBef>
                <a:spcPts val="0"/>
              </a:spcBef>
              <a:buSzTx/>
              <a:buNone/>
              <a:defRPr sz="2200"/>
            </a:lvl3pPr>
            <a:lvl4pPr marL="0" indent="482186" algn="ctr">
              <a:spcBef>
                <a:spcPts val="0"/>
              </a:spcBef>
              <a:buSzTx/>
              <a:buNone/>
              <a:defRPr sz="2200"/>
            </a:lvl4pPr>
            <a:lvl5pPr marL="0" indent="642915" algn="ctr">
              <a:spcBef>
                <a:spcPts val="0"/>
              </a:spcBef>
              <a:buSzTx/>
              <a:buNone/>
              <a:defRPr sz="2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7" y="6500812"/>
            <a:ext cx="277317" cy="27218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428280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92969" y="2268141"/>
            <a:ext cx="7358063" cy="2321719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0331539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4723805" y="446484"/>
            <a:ext cx="3750469" cy="5786438"/>
          </a:xfrm>
          <a:prstGeom prst="rect">
            <a:avLst/>
          </a:prstGeom>
        </p:spPr>
        <p:txBody>
          <a:bodyPr lIns="64291" tIns="32145" rIns="64291" bIns="32145" anchor="t">
            <a:noAutofit/>
          </a:bodyPr>
          <a:lstStyle/>
          <a:p>
            <a:endParaRPr/>
          </a:p>
        </p:txBody>
      </p:sp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69726" y="3348633"/>
            <a:ext cx="3750469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9" algn="ctr">
              <a:spcBef>
                <a:spcPts val="0"/>
              </a:spcBef>
              <a:buSzTx/>
              <a:buNone/>
              <a:defRPr sz="2200"/>
            </a:lvl2pPr>
            <a:lvl3pPr marL="0" indent="321457" algn="ctr">
              <a:spcBef>
                <a:spcPts val="0"/>
              </a:spcBef>
              <a:buSzTx/>
              <a:buNone/>
              <a:defRPr sz="2200"/>
            </a:lvl3pPr>
            <a:lvl4pPr marL="0" indent="482186" algn="ctr">
              <a:spcBef>
                <a:spcPts val="0"/>
              </a:spcBef>
              <a:buSzTx/>
              <a:buNone/>
              <a:defRPr sz="2200"/>
            </a:lvl4pPr>
            <a:lvl5pPr marL="0" indent="642915" algn="ctr">
              <a:spcBef>
                <a:spcPts val="0"/>
              </a:spcBef>
              <a:buSzTx/>
              <a:buNone/>
              <a:defRPr sz="2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9836770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467108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6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608151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4723805" y="1830586"/>
            <a:ext cx="3750469" cy="4420195"/>
          </a:xfrm>
          <a:prstGeom prst="rect">
            <a:avLst/>
          </a:prstGeom>
        </p:spPr>
        <p:txBody>
          <a:bodyPr lIns="64291" tIns="32145" rIns="64291" bIns="32145" anchor="t">
            <a:noAutofit/>
          </a:bodyPr>
          <a:lstStyle/>
          <a:p>
            <a:endParaRPr/>
          </a:p>
        </p:txBody>
      </p:sp>
      <p:sp>
        <p:nvSpPr>
          <p:cNvPr id="65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6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669726" y="1830586"/>
            <a:ext cx="3750469" cy="4420195"/>
          </a:xfrm>
          <a:prstGeom prst="rect">
            <a:avLst/>
          </a:prstGeom>
        </p:spPr>
        <p:txBody>
          <a:bodyPr/>
          <a:lstStyle>
            <a:lvl1pPr marL="241093" indent="-241093">
              <a:spcBef>
                <a:spcPts val="2250"/>
              </a:spcBef>
              <a:defRPr sz="2000"/>
            </a:lvl1pPr>
            <a:lvl2pPr marL="482186" indent="-241093">
              <a:spcBef>
                <a:spcPts val="2250"/>
              </a:spcBef>
              <a:defRPr sz="2000"/>
            </a:lvl2pPr>
            <a:lvl3pPr marL="723279" indent="-241093">
              <a:spcBef>
                <a:spcPts val="2250"/>
              </a:spcBef>
              <a:defRPr sz="2000"/>
            </a:lvl3pPr>
            <a:lvl4pPr marL="964372" indent="-241093">
              <a:spcBef>
                <a:spcPts val="2250"/>
              </a:spcBef>
              <a:defRPr sz="2000"/>
            </a:lvl4pPr>
            <a:lvl5pPr marL="1205465" indent="-241093">
              <a:spcBef>
                <a:spcPts val="2250"/>
              </a:spcBef>
              <a:defRPr sz="20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724956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69727" y="892969"/>
            <a:ext cx="7804547" cy="507206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358207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Изображение"/>
          <p:cNvSpPr>
            <a:spLocks noGrp="1"/>
          </p:cNvSpPr>
          <p:nvPr>
            <p:ph type="pic" idx="13"/>
          </p:nvPr>
        </p:nvSpPr>
        <p:spPr>
          <a:xfrm>
            <a:off x="1129607" y="446485"/>
            <a:ext cx="6875859" cy="4161234"/>
          </a:xfrm>
          <a:prstGeom prst="rect">
            <a:avLst/>
          </a:prstGeom>
        </p:spPr>
        <p:txBody>
          <a:bodyPr lIns="64288" tIns="32144" rIns="64288" bIns="32144" anchor="t">
            <a:noAutofit/>
          </a:bodyPr>
          <a:lstStyle/>
          <a:p>
            <a:endParaRPr/>
          </a:p>
        </p:txBody>
      </p:sp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92970" y="4723805"/>
            <a:ext cx="7358063" cy="1000125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92970" y="5759649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0812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866170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4723805" y="3580805"/>
            <a:ext cx="3750469" cy="2652117"/>
          </a:xfrm>
          <a:prstGeom prst="rect">
            <a:avLst/>
          </a:prstGeom>
        </p:spPr>
        <p:txBody>
          <a:bodyPr lIns="64291" tIns="32145" rIns="64291" bIns="32145" anchor="t">
            <a:noAutofit/>
          </a:bodyPr>
          <a:lstStyle/>
          <a:p>
            <a:endParaRPr/>
          </a:p>
        </p:txBody>
      </p:sp>
      <p:sp>
        <p:nvSpPr>
          <p:cNvPr id="83" name="Изображение"/>
          <p:cNvSpPr>
            <a:spLocks noGrp="1"/>
          </p:cNvSpPr>
          <p:nvPr>
            <p:ph type="pic" sz="quarter" idx="14"/>
          </p:nvPr>
        </p:nvSpPr>
        <p:spPr>
          <a:xfrm>
            <a:off x="4728177" y="625078"/>
            <a:ext cx="3750469" cy="2652117"/>
          </a:xfrm>
          <a:prstGeom prst="rect">
            <a:avLst/>
          </a:prstGeom>
        </p:spPr>
        <p:txBody>
          <a:bodyPr lIns="64291" tIns="32145" rIns="64291" bIns="32145" anchor="t">
            <a:noAutofit/>
          </a:bodyPr>
          <a:lstStyle/>
          <a:p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half" idx="15"/>
          </p:nvPr>
        </p:nvSpPr>
        <p:spPr>
          <a:xfrm>
            <a:off x="669726" y="625078"/>
            <a:ext cx="3750469" cy="5607844"/>
          </a:xfrm>
          <a:prstGeom prst="rect">
            <a:avLst/>
          </a:prstGeom>
        </p:spPr>
        <p:txBody>
          <a:bodyPr lIns="64291" tIns="32145" rIns="64291" bIns="32145" anchor="t">
            <a:noAutofit/>
          </a:bodyPr>
          <a:lstStyle/>
          <a:p>
            <a:endParaRPr/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172204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–Иван Арсентьев"/>
          <p:cNvSpPr txBox="1">
            <a:spLocks noGrp="1"/>
          </p:cNvSpPr>
          <p:nvPr>
            <p:ph type="body" sz="quarter" idx="13"/>
          </p:nvPr>
        </p:nvSpPr>
        <p:spPr>
          <a:xfrm>
            <a:off x="892969" y="4473774"/>
            <a:ext cx="7358063" cy="333742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7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–Иван Арсентьев</a:t>
            </a:r>
          </a:p>
        </p:txBody>
      </p:sp>
      <p:sp>
        <p:nvSpPr>
          <p:cNvPr id="93" name="«Место ввода цитаты»."/>
          <p:cNvSpPr txBox="1">
            <a:spLocks noGrp="1"/>
          </p:cNvSpPr>
          <p:nvPr>
            <p:ph type="body" sz="quarter" idx="14"/>
          </p:nvPr>
        </p:nvSpPr>
        <p:spPr>
          <a:xfrm>
            <a:off x="892969" y="2997662"/>
            <a:ext cx="7358063" cy="4876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</a:lstStyle>
          <a:p>
            <a:r>
              <a:t>«Место ввода цитаты».</a:t>
            </a:r>
          </a:p>
        </p:txBody>
      </p:sp>
      <p:sp>
        <p:nvSpPr>
          <p:cNvPr id="9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3972930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Изображение"/>
          <p:cNvSpPr>
            <a:spLocks noGrp="1"/>
          </p:cNvSpPr>
          <p:nvPr>
            <p:ph type="pic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lIns="64291" tIns="32145" rIns="64291" bIns="32145" anchor="t">
            <a:noAutofit/>
          </a:bodyPr>
          <a:lstStyle/>
          <a:p>
            <a:endParaRPr/>
          </a:p>
        </p:txBody>
      </p:sp>
      <p:sp>
        <p:nvSpPr>
          <p:cNvPr id="10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5700572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127411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4723805" y="446484"/>
            <a:ext cx="3750469" cy="5786438"/>
          </a:xfrm>
          <a:prstGeom prst="rect">
            <a:avLst/>
          </a:prstGeom>
        </p:spPr>
        <p:txBody>
          <a:bodyPr lIns="64288" tIns="32144" rIns="64288" bIns="32144" anchor="t">
            <a:noAutofit/>
          </a:bodyPr>
          <a:lstStyle/>
          <a:p>
            <a:endParaRPr/>
          </a:p>
        </p:txBody>
      </p:sp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69726" y="3348634"/>
            <a:ext cx="3750469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3063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351427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6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409094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4723805" y="1830587"/>
            <a:ext cx="3750469" cy="4420195"/>
          </a:xfrm>
          <a:prstGeom prst="rect">
            <a:avLst/>
          </a:prstGeom>
        </p:spPr>
        <p:txBody>
          <a:bodyPr lIns="64288" tIns="32144" rIns="64288" bIns="32144" anchor="t">
            <a:noAutofit/>
          </a:bodyPr>
          <a:lstStyle/>
          <a:p>
            <a:endParaRPr/>
          </a:p>
        </p:txBody>
      </p:sp>
      <p:sp>
        <p:nvSpPr>
          <p:cNvPr id="65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6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669726" y="1830587"/>
            <a:ext cx="3750469" cy="4420195"/>
          </a:xfrm>
          <a:prstGeom prst="rect">
            <a:avLst/>
          </a:prstGeom>
        </p:spPr>
        <p:txBody>
          <a:bodyPr/>
          <a:lstStyle>
            <a:lvl1pPr marL="241080" indent="-241080">
              <a:spcBef>
                <a:spcPts val="2250"/>
              </a:spcBef>
              <a:defRPr sz="2000"/>
            </a:lvl1pPr>
            <a:lvl2pPr marL="482161" indent="-241080">
              <a:spcBef>
                <a:spcPts val="2250"/>
              </a:spcBef>
              <a:defRPr sz="2000"/>
            </a:lvl2pPr>
            <a:lvl3pPr marL="723242" indent="-241080">
              <a:spcBef>
                <a:spcPts val="2250"/>
              </a:spcBef>
              <a:defRPr sz="2000"/>
            </a:lvl3pPr>
            <a:lvl4pPr marL="964323" indent="-241080">
              <a:spcBef>
                <a:spcPts val="2250"/>
              </a:spcBef>
              <a:defRPr sz="2000"/>
            </a:lvl4pPr>
            <a:lvl5pPr marL="1205403" indent="-241080">
              <a:spcBef>
                <a:spcPts val="2250"/>
              </a:spcBef>
              <a:defRPr sz="20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712598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69727" y="892970"/>
            <a:ext cx="7804547" cy="507206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713635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4723805" y="3580805"/>
            <a:ext cx="3750469" cy="2652117"/>
          </a:xfrm>
          <a:prstGeom prst="rect">
            <a:avLst/>
          </a:prstGeom>
        </p:spPr>
        <p:txBody>
          <a:bodyPr lIns="64288" tIns="32144" rIns="64288" bIns="32144" anchor="t">
            <a:noAutofit/>
          </a:bodyPr>
          <a:lstStyle/>
          <a:p>
            <a:endParaRPr/>
          </a:p>
        </p:txBody>
      </p:sp>
      <p:sp>
        <p:nvSpPr>
          <p:cNvPr id="83" name="Изображение"/>
          <p:cNvSpPr>
            <a:spLocks noGrp="1"/>
          </p:cNvSpPr>
          <p:nvPr>
            <p:ph type="pic" sz="quarter" idx="14"/>
          </p:nvPr>
        </p:nvSpPr>
        <p:spPr>
          <a:xfrm>
            <a:off x="4728177" y="625078"/>
            <a:ext cx="3750469" cy="2652117"/>
          </a:xfrm>
          <a:prstGeom prst="rect">
            <a:avLst/>
          </a:prstGeom>
        </p:spPr>
        <p:txBody>
          <a:bodyPr lIns="64288" tIns="32144" rIns="64288" bIns="32144" anchor="t">
            <a:noAutofit/>
          </a:bodyPr>
          <a:lstStyle/>
          <a:p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half" idx="15"/>
          </p:nvPr>
        </p:nvSpPr>
        <p:spPr>
          <a:xfrm>
            <a:off x="669726" y="625078"/>
            <a:ext cx="3750469" cy="5607844"/>
          </a:xfrm>
          <a:prstGeom prst="rect">
            <a:avLst/>
          </a:prstGeom>
        </p:spPr>
        <p:txBody>
          <a:bodyPr lIns="64288" tIns="32144" rIns="64288" bIns="32144" anchor="t">
            <a:noAutofit/>
          </a:bodyPr>
          <a:lstStyle/>
          <a:p>
            <a:endParaRPr/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123255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–Иван Арсентьев"/>
          <p:cNvSpPr txBox="1">
            <a:spLocks noGrp="1"/>
          </p:cNvSpPr>
          <p:nvPr>
            <p:ph type="body" sz="quarter" idx="13"/>
          </p:nvPr>
        </p:nvSpPr>
        <p:spPr>
          <a:xfrm>
            <a:off x="892970" y="4473774"/>
            <a:ext cx="7358063" cy="333742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7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–Иван Арсентьев</a:t>
            </a:r>
          </a:p>
        </p:txBody>
      </p:sp>
      <p:sp>
        <p:nvSpPr>
          <p:cNvPr id="93" name="«Место ввода цитаты»."/>
          <p:cNvSpPr txBox="1">
            <a:spLocks noGrp="1"/>
          </p:cNvSpPr>
          <p:nvPr>
            <p:ph type="body" sz="quarter" idx="14"/>
          </p:nvPr>
        </p:nvSpPr>
        <p:spPr>
          <a:xfrm>
            <a:off x="892970" y="2997662"/>
            <a:ext cx="7358063" cy="4876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</a:lstStyle>
          <a:p>
            <a:r>
              <a:t>«Место ввода цитаты».</a:t>
            </a:r>
          </a:p>
        </p:txBody>
      </p:sp>
      <p:sp>
        <p:nvSpPr>
          <p:cNvPr id="9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8" y="6505278"/>
            <a:ext cx="237237" cy="27218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7752057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69727" y="312540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5" tIns="35715" rIns="35715" bIns="35715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69727" y="1830587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5" tIns="35715" rIns="35715" bIns="35715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7" y="6505278"/>
            <a:ext cx="277317" cy="272186"/>
          </a:xfrm>
          <a:prstGeom prst="rect">
            <a:avLst/>
          </a:prstGeom>
          <a:ln w="12700">
            <a:miter lim="400000"/>
          </a:ln>
        </p:spPr>
        <p:txBody>
          <a:bodyPr wrap="none" lIns="35715" tIns="35715" rIns="35715" bIns="35715">
            <a:spAutoFit/>
          </a:bodyPr>
          <a:lstStyle>
            <a:lvl1pPr>
              <a:defRPr sz="1300"/>
            </a:lvl1pPr>
          </a:lstStyle>
          <a:p>
            <a:pPr algn="ctr" defTabSz="410730" hangingPunct="0"/>
            <a:fld id="{86CB4B4D-7CA3-9044-876B-883B54F8677D}" type="slidenum">
              <a:rPr lang="ru-RU" kern="0" smtClean="0">
                <a:solidFill>
                  <a:srgbClr val="000000"/>
                </a:solidFill>
                <a:latin typeface="Helvetica Light"/>
                <a:sym typeface="Helvetica Light"/>
              </a:rPr>
              <a:pPr algn="ctr" defTabSz="410730" hangingPunct="0"/>
              <a:t>‹#›</a:t>
            </a:fld>
            <a:endParaRPr lang="ru-RU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67375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marL="0" marR="0" indent="0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0" marR="0" indent="160721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0" marR="0" indent="321440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0" marR="0" indent="482161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0" marR="0" indent="642882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0" marR="0" indent="803602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0" marR="0" indent="964323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0" marR="0" indent="1125044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0" marR="0" indent="1285763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titleStyle>
    <p:bodyStyle>
      <a:lvl1pPr marL="312512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625024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937536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1250048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1562560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1875072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2187584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2500096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2812608" marR="0" indent="-312512" algn="l" defTabSz="410730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bodyStyle>
    <p:otherStyle>
      <a:lvl1pPr marL="0" marR="0" indent="0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160721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321440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482161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642882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803602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964323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125044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285763" algn="ctr" defTabSz="410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69727" y="312539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69727" y="1830586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28877" y="6505277"/>
            <a:ext cx="277317" cy="272186"/>
          </a:xfrm>
          <a:prstGeom prst="rect">
            <a:avLst/>
          </a:prstGeom>
          <a:ln w="12700">
            <a:miter lim="400000"/>
          </a:ln>
        </p:spPr>
        <p:txBody>
          <a:bodyPr wrap="none" lIns="35717" tIns="35717" rIns="35717" bIns="35717">
            <a:spAutoFit/>
          </a:bodyPr>
          <a:lstStyle>
            <a:lvl1pPr>
              <a:defRPr sz="1300"/>
            </a:lvl1pPr>
          </a:lstStyle>
          <a:p>
            <a:pPr algn="ctr" defTabSz="410751" hangingPunct="0"/>
            <a:fld id="{86CB4B4D-7CA3-9044-876B-883B54F8677D}" type="slidenum">
              <a:rPr kern="0">
                <a:solidFill>
                  <a:srgbClr val="000000"/>
                </a:solidFill>
                <a:latin typeface="Helvetica Light"/>
                <a:sym typeface="Helvetica Light"/>
              </a:rPr>
              <a:pPr algn="ctr" defTabSz="410751" hangingPunct="0"/>
              <a:t>‹#›</a:t>
            </a:fld>
            <a:endParaRPr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00627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med"/>
  <p:txStyles>
    <p:title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titleStyle>
    <p:bodyStyle>
      <a:lvl1pPr marL="31252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62505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125011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1562640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187516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218769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250022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281275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bodyStyle>
    <p:other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Линия"/>
          <p:cNvSpPr/>
          <p:nvPr/>
        </p:nvSpPr>
        <p:spPr>
          <a:xfrm flipV="1">
            <a:off x="3661173" y="802083"/>
            <a:ext cx="1" cy="1388675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35713" tIns="35713" rIns="35713" bIns="35713" anchor="ctr"/>
          <a:lstStyle/>
          <a:p>
            <a:pPr algn="ctr" defTabSz="410709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19" name="main title of the presentation"/>
          <p:cNvSpPr txBox="1"/>
          <p:nvPr/>
        </p:nvSpPr>
        <p:spPr>
          <a:xfrm>
            <a:off x="3652244" y="1967332"/>
            <a:ext cx="4721713" cy="2078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b"/>
          <a:lstStyle/>
          <a:p>
            <a:pPr defTabSz="410709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3500" b="1" kern="0" cap="all" dirty="0">
                <a:solidFill>
                  <a:srgbClr val="253957"/>
                </a:solidFill>
                <a:sym typeface="Arial Narrow"/>
              </a:rPr>
              <a:t>Effective educational strategies of resilient schools </a:t>
            </a:r>
            <a:endParaRPr sz="3500" b="1" kern="0" cap="all" dirty="0">
              <a:solidFill>
                <a:srgbClr val="253957"/>
              </a:solidFill>
              <a:sym typeface="Arial Narrow"/>
            </a:endParaRPr>
          </a:p>
        </p:txBody>
      </p:sp>
      <p:pic>
        <p:nvPicPr>
          <p:cNvPr id="121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7584" y="632020"/>
            <a:ext cx="1209096" cy="1558738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The name of the unit, laboratory, faculty, etc."/>
          <p:cNvSpPr txBox="1"/>
          <p:nvPr/>
        </p:nvSpPr>
        <p:spPr>
          <a:xfrm>
            <a:off x="3652243" y="923006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23" name="Moscow, 2017"/>
          <p:cNvSpPr txBox="1"/>
          <p:nvPr/>
        </p:nvSpPr>
        <p:spPr>
          <a:xfrm>
            <a:off x="3652244" y="5407656"/>
            <a:ext cx="4721713" cy="13647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>
            <a:lvl1pPr algn="l" defTabSz="457200">
              <a:defRPr sz="21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hangingPunct="0"/>
            <a:r>
              <a:rPr lang="en-US" kern="0" dirty="0"/>
              <a:t>Institute of Education</a:t>
            </a:r>
          </a:p>
          <a:p>
            <a:pPr hangingPunct="0"/>
            <a:r>
              <a:rPr lang="en-US" kern="0" dirty="0" smtClean="0"/>
              <a:t>National </a:t>
            </a:r>
            <a:r>
              <a:rPr lang="en-US" kern="0" dirty="0"/>
              <a:t>Research </a:t>
            </a:r>
            <a:r>
              <a:rPr lang="en-US" kern="0" dirty="0" smtClean="0"/>
              <a:t>University</a:t>
            </a:r>
          </a:p>
          <a:p>
            <a:pPr hangingPunct="0"/>
            <a:r>
              <a:rPr lang="en-US" kern="0" dirty="0" smtClean="0"/>
              <a:t>Higher </a:t>
            </a:r>
            <a:r>
              <a:rPr lang="en-US" kern="0" dirty="0"/>
              <a:t>School of </a:t>
            </a:r>
            <a:r>
              <a:rPr lang="en-US" kern="0" dirty="0" smtClean="0"/>
              <a:t>Economics</a:t>
            </a:r>
          </a:p>
          <a:p>
            <a:pPr hangingPunct="0"/>
            <a:r>
              <a:rPr lang="en-US" kern="0" dirty="0" smtClean="0"/>
              <a:t> </a:t>
            </a:r>
            <a:r>
              <a:rPr lang="en-US" kern="0" dirty="0"/>
              <a:t>Moscow, Russian Federation</a:t>
            </a:r>
          </a:p>
        </p:txBody>
      </p:sp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00130"/>
            <a:ext cx="1808958" cy="14402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04234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124744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b="1" cap="all" dirty="0">
                <a:solidFill>
                  <a:srgbClr val="002060"/>
                </a:solidFill>
                <a:latin typeface="Calibri"/>
                <a:ea typeface="+mj-ea"/>
                <a:cs typeface="+mj-cs"/>
                <a:sym typeface="Arial Narrow"/>
              </a:rPr>
              <a:t>Profile of codes distribution </a:t>
            </a:r>
            <a:r>
              <a:rPr lang="en-US" sz="2800" b="1" cap="all" dirty="0" smtClean="0">
                <a:solidFill>
                  <a:srgbClr val="002060"/>
                </a:solidFill>
                <a:latin typeface="Calibri"/>
                <a:ea typeface="+mj-ea"/>
                <a:cs typeface="+mj-cs"/>
                <a:sym typeface="Arial Narrow"/>
              </a:rPr>
              <a:t>in 1st </a:t>
            </a:r>
            <a:r>
              <a:rPr lang="en-US" sz="2800" b="1" cap="all" dirty="0">
                <a:solidFill>
                  <a:srgbClr val="002060"/>
                </a:solidFill>
                <a:latin typeface="Calibri"/>
                <a:ea typeface="+mj-ea"/>
                <a:cs typeface="+mj-cs"/>
                <a:sym typeface="Arial Narrow"/>
              </a:rPr>
              <a:t>school</a:t>
            </a: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98629"/>
            <a:ext cx="6850592" cy="5137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41496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268760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Differentiation of educational strategies</a:t>
            </a: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graphicFrame>
        <p:nvGraphicFramePr>
          <p:cNvPr id="1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0508658"/>
              </p:ext>
            </p:extLst>
          </p:nvPr>
        </p:nvGraphicFramePr>
        <p:xfrm>
          <a:off x="231738" y="1849312"/>
          <a:ext cx="8688908" cy="4572000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4344454"/>
                <a:gridCol w="4344454"/>
              </a:tblGrid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effectLst/>
                        </a:rPr>
                        <a:t>Low-</a:t>
                      </a:r>
                      <a:r>
                        <a:rPr lang="en-US" sz="1900" dirty="0" err="1" smtClean="0">
                          <a:effectLst/>
                        </a:rPr>
                        <a:t>perfoming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effectLst/>
                        </a:rPr>
                        <a:t>High-motivated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44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rgbClr val="002060"/>
                          </a:solidFill>
                          <a:effectLst/>
                        </a:rPr>
                        <a:t>Students:</a:t>
                      </a:r>
                      <a:endParaRPr lang="ru-RU" sz="1900" b="1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76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</a:rPr>
                        <a:t>Repeated explanation of the lesson material before or after the beginning of classes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</a:rPr>
                        <a:t>Individual consultations on selected subject topics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</a:rPr>
                        <a:t>Rewriting tests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</a:rPr>
                        <a:t>Performing additional more complex tests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76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</a:rPr>
                        <a:t>Basic level tasks 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in the classroom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</a:rPr>
                        <a:t>Additional tasks in the classroom in addition to the tasks of the basic level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0" dirty="0" smtClean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</a:rPr>
                        <a:t>Preparation for participation in competitions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44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rgbClr val="002060"/>
                          </a:solidFill>
                          <a:effectLst/>
                        </a:rPr>
                        <a:t>Parents:</a:t>
                      </a:r>
                      <a:endParaRPr lang="ru-RU" sz="1900" b="1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Additional attention in the classrooms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Additional extracurricular activities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438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844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900" kern="1200" dirty="0" smtClean="0">
                          <a:solidFill>
                            <a:srgbClr val="002060"/>
                          </a:solidFill>
                          <a:effectLst/>
                        </a:rPr>
                        <a:t>Principals and teachers:</a:t>
                      </a:r>
                      <a:endParaRPr lang="ru-RU" sz="1900" b="1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876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Additional lessons</a:t>
                      </a: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for</a:t>
                      </a: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 explaining the complex material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Preparation for</a:t>
                      </a: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contests and competitions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876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Additional lessons with students who missed lessons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Individual lessons on request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876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Additional classes in Russian for</a:t>
                      </a: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non-native</a:t>
                      </a: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students</a:t>
                      </a: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2060"/>
                          </a:solidFill>
                          <a:effectLst/>
                        </a:rPr>
                        <a:t>Studying in the profile class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7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124744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Specific tasks that teachers solve</a:t>
            </a: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363518"/>
              </p:ext>
            </p:extLst>
          </p:nvPr>
        </p:nvGraphicFramePr>
        <p:xfrm>
          <a:off x="377787" y="1709468"/>
          <a:ext cx="8388425" cy="473958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9366"/>
                <a:gridCol w="3997995"/>
                <a:gridCol w="3861064"/>
              </a:tblGrid>
              <a:tr h="2751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3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Towards students</a:t>
                      </a:r>
                      <a:endParaRPr lang="ru-RU" sz="1300" b="1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Towards parents</a:t>
                      </a:r>
                      <a:endParaRPr lang="ru-RU" sz="1300" b="1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34119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</a:t>
                      </a:r>
                      <a:endParaRPr lang="ru-RU" sz="1300" b="1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Teaching the material at an accessible level.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Adaptation of all students to the academic work.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Overcoming the gap between regular students and students with educational problems.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and motivate students with high abilities.</a:t>
                      </a:r>
                      <a:endParaRPr lang="ru-RU" sz="13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Informing about the child's achievements, problems in teaching and behavior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Informing about educational opportunities, including additional.</a:t>
                      </a:r>
                      <a:endParaRPr lang="ru-RU" sz="1300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088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300" b="1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</a:t>
                      </a:r>
                      <a:endParaRPr lang="ru-RU" sz="13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Socialization and adaptation to the learning activity of socially neglected students (the role of a psychologist).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training and adaptation to the educational activity of students with a non-native Russian language (the role of a specialist in teaching the Russian language as a non-native language).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Psychological help to students from disadvantaged families, compensation of deficits in parental support (the role of a psychologist).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Assistance in choosing an educational trajectory and profession (role of tutor, career counselor).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Bridging the gap of students with disabilities (role of the special </a:t>
                      </a:r>
                      <a:r>
                        <a:rPr lang="en-US" sz="13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300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Involvement in the education of the child, conducting additional consultations, explanatory work.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Consultation in the organization and regulation of home studies, the regime of the day.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 of parenting and family support in terms of food, leisure, education.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30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education for parents.</a:t>
                      </a:r>
                      <a:endParaRPr lang="ru-RU" sz="1300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7117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124744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Factors that promote and prevent burnout of teachers</a:t>
            </a: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4133474107"/>
              </p:ext>
            </p:extLst>
          </p:nvPr>
        </p:nvGraphicFramePr>
        <p:xfrm>
          <a:off x="886993" y="2060848"/>
          <a:ext cx="7563204" cy="4588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824238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124744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Conclusions</a:t>
            </a: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5"/>
          <p:cNvSpPr txBox="1">
            <a:spLocks/>
          </p:cNvSpPr>
          <p:nvPr/>
        </p:nvSpPr>
        <p:spPr>
          <a:xfrm>
            <a:off x="395536" y="1703051"/>
            <a:ext cx="8064896" cy="4894301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r>
              <a:rPr lang="en-US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resilient schools life forces teachers and principals to look for ways to improve their academic performance.</a:t>
            </a:r>
          </a:p>
          <a:p>
            <a:r>
              <a:rPr lang="en-GB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main strategy of this schools is the strategy of higher expectations. </a:t>
            </a:r>
            <a:endParaRPr lang="en-US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 compensate the deficit of families' support for student. They solve both educational problems, and tasks of socialization and mental health of students.</a:t>
            </a:r>
          </a:p>
          <a:p>
            <a:r>
              <a:rPr lang="en-US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results of the study </a:t>
            </a:r>
            <a:r>
              <a:rPr lang="en-US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useful for </a:t>
            </a:r>
            <a:r>
              <a:rPr lang="en-US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</a:t>
            </a:r>
            <a:r>
              <a:rPr lang="en-US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 programs and programs of  professional development.</a:t>
            </a:r>
            <a:endParaRPr lang="ru-RU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687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486393"/>
            <a:ext cx="8036720" cy="1156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3500" b="1" kern="0" cap="all" dirty="0">
                <a:solidFill>
                  <a:srgbClr val="253957"/>
                </a:solidFill>
                <a:sym typeface="Arial Narrow"/>
              </a:rPr>
              <a:t>Conceptual framework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2492896"/>
            <a:ext cx="8229600" cy="3633269"/>
          </a:xfrm>
          <a:prstGeom prst="rect">
            <a:avLst/>
          </a:prstGeom>
        </p:spPr>
        <p:txBody>
          <a:bodyPr/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r>
              <a:rPr lang="en-US" sz="2400" kern="0" dirty="0">
                <a:solidFill>
                  <a:srgbClr val="002060"/>
                </a:solidFill>
              </a:rPr>
              <a:t>School effectiveness research (Mortimore P.,</a:t>
            </a:r>
            <a:r>
              <a:rPr lang="ru-RU" sz="2400" kern="0" dirty="0">
                <a:solidFill>
                  <a:srgbClr val="002060"/>
                </a:solidFill>
              </a:rPr>
              <a:t> 1988,</a:t>
            </a:r>
            <a:r>
              <a:rPr lang="en-US" sz="2400" kern="0" dirty="0">
                <a:solidFill>
                  <a:srgbClr val="002060"/>
                </a:solidFill>
              </a:rPr>
              <a:t> Hopkins D.</a:t>
            </a:r>
            <a:r>
              <a:rPr lang="ru-RU" sz="2400" kern="0" dirty="0">
                <a:solidFill>
                  <a:srgbClr val="002060"/>
                </a:solidFill>
              </a:rPr>
              <a:t> 2001</a:t>
            </a:r>
            <a:r>
              <a:rPr lang="en-US" sz="2400" kern="0" dirty="0">
                <a:solidFill>
                  <a:srgbClr val="002060"/>
                </a:solidFill>
              </a:rPr>
              <a:t>, </a:t>
            </a:r>
            <a:r>
              <a:rPr lang="ru-RU" sz="2400" kern="0" dirty="0">
                <a:solidFill>
                  <a:srgbClr val="002060"/>
                </a:solidFill>
              </a:rPr>
              <a:t> </a:t>
            </a:r>
            <a:r>
              <a:rPr lang="en-US" sz="2400" kern="0" dirty="0">
                <a:solidFill>
                  <a:srgbClr val="002060"/>
                </a:solidFill>
              </a:rPr>
              <a:t>Hargreaves, A., and A. Harris. </a:t>
            </a:r>
            <a:r>
              <a:rPr lang="en-US" sz="2400" kern="0" dirty="0" smtClean="0">
                <a:solidFill>
                  <a:srgbClr val="002060"/>
                </a:solidFill>
              </a:rPr>
              <a:t>20</a:t>
            </a:r>
            <a:r>
              <a:rPr lang="ru-RU" sz="2400" kern="0" dirty="0" smtClean="0">
                <a:solidFill>
                  <a:srgbClr val="002060"/>
                </a:solidFill>
              </a:rPr>
              <a:t>01</a:t>
            </a:r>
            <a:r>
              <a:rPr lang="en-US" sz="2400" kern="0" dirty="0" smtClean="0">
                <a:solidFill>
                  <a:srgbClr val="002060"/>
                </a:solidFill>
              </a:rPr>
              <a:t>)</a:t>
            </a:r>
            <a:endParaRPr lang="en-US" sz="2400" kern="0" dirty="0">
              <a:solidFill>
                <a:srgbClr val="002060"/>
              </a:solidFill>
            </a:endParaRPr>
          </a:p>
          <a:p>
            <a:r>
              <a:rPr lang="en-US" sz="2400" kern="0" dirty="0">
                <a:solidFill>
                  <a:srgbClr val="002060"/>
                </a:solidFill>
              </a:rPr>
              <a:t>Resilience theory (Hart and Gagnon, </a:t>
            </a:r>
            <a:r>
              <a:rPr lang="en-US" sz="2400" kern="0" dirty="0" smtClean="0">
                <a:solidFill>
                  <a:srgbClr val="002060"/>
                </a:solidFill>
              </a:rPr>
              <a:t>2014</a:t>
            </a:r>
            <a:r>
              <a:rPr lang="ru-RU" sz="2400" kern="0" dirty="0" smtClean="0">
                <a:solidFill>
                  <a:srgbClr val="002060"/>
                </a:solidFill>
              </a:rPr>
              <a:t>; </a:t>
            </a:r>
            <a:r>
              <a:rPr lang="en-US" sz="2400" kern="0" dirty="0" err="1" smtClean="0">
                <a:solidFill>
                  <a:srgbClr val="002060"/>
                </a:solidFill>
              </a:rPr>
              <a:t>Ungar</a:t>
            </a:r>
            <a:r>
              <a:rPr lang="en-US" sz="2400" kern="0" dirty="0">
                <a:solidFill>
                  <a:srgbClr val="002060"/>
                </a:solidFill>
              </a:rPr>
              <a:t>, M</a:t>
            </a:r>
            <a:r>
              <a:rPr lang="en-US" sz="2400" kern="0" dirty="0" smtClean="0">
                <a:solidFill>
                  <a:srgbClr val="002060"/>
                </a:solidFill>
              </a:rPr>
              <a:t>., 2010</a:t>
            </a:r>
            <a:r>
              <a:rPr lang="ru-RU" sz="2400" kern="0" dirty="0" smtClean="0">
                <a:solidFill>
                  <a:srgbClr val="002060"/>
                </a:solidFill>
              </a:rPr>
              <a:t>;</a:t>
            </a:r>
            <a:r>
              <a:rPr lang="en-US" sz="2400" kern="0" dirty="0" smtClean="0">
                <a:solidFill>
                  <a:srgbClr val="002060"/>
                </a:solidFill>
              </a:rPr>
              <a:t>  </a:t>
            </a:r>
            <a:r>
              <a:rPr lang="en-US" sz="2400" kern="0" dirty="0" err="1">
                <a:solidFill>
                  <a:srgbClr val="002060"/>
                </a:solidFill>
              </a:rPr>
              <a:t>Masten</a:t>
            </a:r>
            <a:r>
              <a:rPr lang="en-US" sz="2400" kern="0" dirty="0">
                <a:solidFill>
                  <a:srgbClr val="002060"/>
                </a:solidFill>
              </a:rPr>
              <a:t> A</a:t>
            </a:r>
            <a:r>
              <a:rPr lang="en-US" sz="2400" kern="0" dirty="0" smtClean="0">
                <a:solidFill>
                  <a:srgbClr val="002060"/>
                </a:solidFill>
              </a:rPr>
              <a:t>., 2001</a:t>
            </a:r>
            <a:r>
              <a:rPr lang="ru-RU" sz="2400" kern="0" dirty="0" smtClean="0">
                <a:solidFill>
                  <a:srgbClr val="002060"/>
                </a:solidFill>
              </a:rPr>
              <a:t>;</a:t>
            </a:r>
            <a:r>
              <a:rPr lang="en-US" sz="2400" kern="0" dirty="0" smtClean="0">
                <a:solidFill>
                  <a:srgbClr val="002060"/>
                </a:solidFill>
              </a:rPr>
              <a:t> </a:t>
            </a:r>
            <a:r>
              <a:rPr lang="en-US" sz="2400" kern="0" dirty="0">
                <a:solidFill>
                  <a:srgbClr val="002060"/>
                </a:solidFill>
              </a:rPr>
              <a:t>Rutter, M</a:t>
            </a:r>
            <a:r>
              <a:rPr lang="en-US" sz="2400" kern="0" dirty="0" smtClean="0">
                <a:solidFill>
                  <a:srgbClr val="002060"/>
                </a:solidFill>
              </a:rPr>
              <a:t>., 199</a:t>
            </a:r>
            <a:r>
              <a:rPr lang="ru-RU" sz="2400" kern="0" dirty="0" smtClean="0">
                <a:solidFill>
                  <a:srgbClr val="002060"/>
                </a:solidFill>
              </a:rPr>
              <a:t>9</a:t>
            </a:r>
            <a:r>
              <a:rPr lang="en-US" sz="2400" kern="0" dirty="0" smtClean="0">
                <a:solidFill>
                  <a:srgbClr val="002060"/>
                </a:solidFill>
              </a:rPr>
              <a:t>)</a:t>
            </a:r>
            <a:endParaRPr lang="en-US" sz="2400" kern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3704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486393"/>
            <a:ext cx="8036720" cy="1156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3500" b="1" kern="0" cap="all" dirty="0">
                <a:solidFill>
                  <a:srgbClr val="253957"/>
                </a:solidFill>
                <a:sym typeface="Arial Narrow"/>
              </a:rPr>
              <a:t>What is a resilience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2492896"/>
            <a:ext cx="8229600" cy="3633269"/>
          </a:xfrm>
          <a:prstGeom prst="rect">
            <a:avLst/>
          </a:prstGeom>
        </p:spPr>
        <p:txBody>
          <a:bodyPr/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r>
              <a:rPr lang="en-US" kern="0" dirty="0">
                <a:solidFill>
                  <a:srgbClr val="002060"/>
                </a:solidFill>
              </a:rPr>
              <a:t>Hart and Gagnon (2014) “Resilience is overcoming adversity, whilst also potentially tinkering with, or even dramatically transforming (aspects of) that adversity”.</a:t>
            </a:r>
          </a:p>
          <a:p>
            <a:r>
              <a:rPr lang="en-US" kern="0" dirty="0">
                <a:solidFill>
                  <a:srgbClr val="002060"/>
                </a:solidFill>
              </a:rPr>
              <a:t>PISA: Resilient students come from disadvantaged backgrounds yet exhibit high levels of school success. (OECD, 2011). </a:t>
            </a:r>
          </a:p>
        </p:txBody>
      </p:sp>
    </p:spTree>
    <p:extLst>
      <p:ext uri="{BB962C8B-B14F-4D97-AF65-F5344CB8AC3E}">
        <p14:creationId xmlns:p14="http://schemas.microsoft.com/office/powerpoint/2010/main" val="13494783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486393"/>
            <a:ext cx="8036720" cy="1156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3500" b="1" kern="0" cap="all" dirty="0">
                <a:solidFill>
                  <a:srgbClr val="253957"/>
                </a:solidFill>
                <a:sym typeface="Arial Narrow"/>
              </a:rPr>
              <a:t>Research </a:t>
            </a:r>
            <a:r>
              <a:rPr lang="en-US" sz="3500" b="1" kern="0" cap="all" dirty="0" smtClean="0">
                <a:solidFill>
                  <a:srgbClr val="253957"/>
                </a:solidFill>
                <a:sym typeface="Arial Narrow"/>
              </a:rPr>
              <a:t>questions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2492896"/>
            <a:ext cx="8229600" cy="3633269"/>
          </a:xfrm>
          <a:prstGeom prst="rect">
            <a:avLst/>
          </a:prstGeom>
        </p:spPr>
        <p:txBody>
          <a:bodyPr/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pPr marL="0" indent="0">
              <a:spcBef>
                <a:spcPts val="1800"/>
              </a:spcBef>
              <a:buNone/>
            </a:pPr>
            <a:r>
              <a:rPr lang="en-US" sz="2000" kern="0" dirty="0" smtClean="0">
                <a:solidFill>
                  <a:srgbClr val="002060"/>
                </a:solidFill>
              </a:rPr>
              <a:t>What are the factors </a:t>
            </a:r>
            <a:r>
              <a:rPr lang="en-US" sz="2000" kern="0" dirty="0">
                <a:solidFill>
                  <a:srgbClr val="002060"/>
                </a:solidFill>
              </a:rPr>
              <a:t>determining the possibility of schools, working in challenging social conditions, to demonstrate high academic achievements</a:t>
            </a:r>
            <a:r>
              <a:rPr lang="ru-RU" sz="2000" kern="0" dirty="0" smtClean="0">
                <a:solidFill>
                  <a:srgbClr val="002060"/>
                </a:solidFill>
              </a:rPr>
              <a:t>?</a:t>
            </a:r>
            <a:endParaRPr lang="en-US" sz="2000" kern="0" dirty="0">
              <a:solidFill>
                <a:srgbClr val="002060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ru-RU" sz="2000" kern="0" dirty="0" smtClean="0">
                <a:solidFill>
                  <a:srgbClr val="002060"/>
                </a:solidFill>
              </a:rPr>
              <a:t>    </a:t>
            </a:r>
            <a:r>
              <a:rPr lang="en-US" sz="2000" kern="0" dirty="0" smtClean="0">
                <a:solidFill>
                  <a:srgbClr val="002060"/>
                </a:solidFill>
              </a:rPr>
              <a:t>Our </a:t>
            </a:r>
            <a:r>
              <a:rPr lang="en-US" sz="2000" kern="0" dirty="0">
                <a:solidFill>
                  <a:srgbClr val="002060"/>
                </a:solidFill>
              </a:rPr>
              <a:t>research is focused on:</a:t>
            </a:r>
          </a:p>
          <a:p>
            <a:pPr>
              <a:spcBef>
                <a:spcPts val="1800"/>
              </a:spcBef>
            </a:pPr>
            <a:r>
              <a:rPr lang="en-US" sz="2000" kern="0" dirty="0">
                <a:solidFill>
                  <a:srgbClr val="002060"/>
                </a:solidFill>
              </a:rPr>
              <a:t>the attitudes of all participants in the educational process regarding academic expectations</a:t>
            </a:r>
          </a:p>
          <a:p>
            <a:pPr>
              <a:spcBef>
                <a:spcPts val="1800"/>
              </a:spcBef>
            </a:pPr>
            <a:r>
              <a:rPr lang="en-US" sz="2000" kern="0" dirty="0">
                <a:solidFill>
                  <a:srgbClr val="002060"/>
                </a:solidFill>
              </a:rPr>
              <a:t>the pedagogical strategies for different groups of students in terms of academic </a:t>
            </a:r>
            <a:r>
              <a:rPr lang="en-US" sz="2000" kern="0" dirty="0" smtClean="0">
                <a:solidFill>
                  <a:srgbClr val="002060"/>
                </a:solidFill>
              </a:rPr>
              <a:t>achievements</a:t>
            </a:r>
            <a:endParaRPr lang="en-US" sz="2000" kern="0" dirty="0">
              <a:solidFill>
                <a:srgbClr val="002060"/>
              </a:solidFill>
            </a:endParaRPr>
          </a:p>
          <a:p>
            <a:pPr>
              <a:spcBef>
                <a:spcPts val="1800"/>
              </a:spcBef>
            </a:pPr>
            <a:r>
              <a:rPr lang="en-US" sz="2000" kern="0" dirty="0">
                <a:solidFill>
                  <a:srgbClr val="002060"/>
                </a:solidFill>
              </a:rPr>
              <a:t>the pedagogical culture of schools.</a:t>
            </a:r>
          </a:p>
        </p:txBody>
      </p:sp>
    </p:spTree>
    <p:extLst>
      <p:ext uri="{BB962C8B-B14F-4D97-AF65-F5344CB8AC3E}">
        <p14:creationId xmlns:p14="http://schemas.microsoft.com/office/powerpoint/2010/main" val="39934551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486393"/>
            <a:ext cx="8036720" cy="1156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3800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Data and methods</a:t>
            </a:r>
            <a:endParaRPr sz="3800" kern="0" dirty="0">
              <a:solidFill>
                <a:srgbClr val="002060"/>
              </a:solidFill>
              <a:latin typeface="Calibri" panose="020F0502020204030204" pitchFamily="34" charset="0"/>
              <a:sym typeface="Arial Narrow"/>
            </a:endParaRP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2492896"/>
            <a:ext cx="8229600" cy="3633269"/>
          </a:xfrm>
          <a:prstGeom prst="rect">
            <a:avLst/>
          </a:prstGeom>
        </p:spPr>
        <p:txBody>
          <a:bodyPr/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pPr marL="342900" indent="-342900" defTabSz="914400">
              <a:spcBef>
                <a:spcPct val="20000"/>
              </a:spcBef>
              <a:buSzTx/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«</a:t>
            </a:r>
            <a:r>
              <a:rPr lang="en-US" sz="32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Monitoring of educational markets and organizations</a:t>
            </a:r>
            <a:r>
              <a:rPr lang="ru-RU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»</a:t>
            </a:r>
            <a:r>
              <a:rPr lang="en-US" sz="32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(</a:t>
            </a:r>
            <a:r>
              <a:rPr lang="en-US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survey (</a:t>
            </a:r>
            <a:r>
              <a:rPr lang="en-US" sz="320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1273 </a:t>
            </a:r>
            <a:r>
              <a:rPr lang="en-US" sz="3200" smtClean="0">
                <a:solidFill>
                  <a:srgbClr val="002060"/>
                </a:solidFill>
                <a:latin typeface="PT Serif" panose="020A0603040505020204" pitchFamily="18" charset="-52"/>
              </a:rPr>
              <a:t>schools)</a:t>
            </a:r>
            <a:r>
              <a:rPr lang="en-US" sz="320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, </a:t>
            </a:r>
            <a:r>
              <a:rPr lang="en-US" sz="32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focus groups and semi-structured </a:t>
            </a:r>
            <a:r>
              <a:rPr lang="en-US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interviews (</a:t>
            </a:r>
            <a:r>
              <a:rPr lang="en-US" sz="32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3 schools, two </a:t>
            </a:r>
            <a:r>
              <a:rPr lang="en-US" sz="320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regions</a:t>
            </a:r>
            <a:r>
              <a:rPr lang="en-US" sz="320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) https://memo.hse.ru/en</a:t>
            </a:r>
            <a:endParaRPr lang="en-US" sz="3200" dirty="0">
              <a:solidFill>
                <a:srgbClr val="002060"/>
              </a:solidFill>
              <a:latin typeface="PT Serif" panose="020A0603040505020204" pitchFamily="18" charset="-52"/>
              <a:ea typeface="+mn-ea"/>
              <a:cs typeface="+mn-cs"/>
            </a:endParaRPr>
          </a:p>
          <a:p>
            <a:pPr marL="342900" lvl="0" indent="-342900" defTabSz="914400">
              <a:spcBef>
                <a:spcPct val="20000"/>
              </a:spcBef>
              <a:buSzTx/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Contextualisation </a:t>
            </a:r>
            <a:r>
              <a:rPr lang="en-GB" sz="32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model </a:t>
            </a:r>
            <a:endParaRPr lang="en-US" sz="3200" dirty="0">
              <a:solidFill>
                <a:srgbClr val="002060"/>
              </a:solidFill>
              <a:latin typeface="PT Serif" panose="020A0603040505020204" pitchFamily="18" charset="-52"/>
              <a:ea typeface="+mn-ea"/>
              <a:cs typeface="+mn-cs"/>
            </a:endParaRPr>
          </a:p>
          <a:p>
            <a:pPr marL="342900" lvl="0" indent="-342900" defTabSz="914400">
              <a:spcBef>
                <a:spcPct val="20000"/>
              </a:spcBef>
              <a:buSzTx/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Qualitative </a:t>
            </a:r>
            <a:r>
              <a:rPr lang="en-US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research</a:t>
            </a:r>
            <a:r>
              <a:rPr lang="ru-RU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:</a:t>
            </a:r>
            <a:r>
              <a:rPr lang="en-US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Qualitative </a:t>
            </a:r>
            <a:r>
              <a:rPr lang="en-US" sz="32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Analysis Software for Content Research -  </a:t>
            </a:r>
            <a:r>
              <a:rPr lang="en-US" sz="3200" dirty="0" err="1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ATLAS.ti</a:t>
            </a:r>
            <a:endParaRPr lang="en-US" sz="3200" dirty="0">
              <a:solidFill>
                <a:srgbClr val="002060"/>
              </a:solidFill>
              <a:latin typeface="PT Serif" panose="020A0603040505020204" pitchFamily="18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0048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486393"/>
            <a:ext cx="8036720" cy="1156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Contextualization of educational outcomes </a:t>
            </a:r>
            <a:endParaRPr sz="2800" kern="0" dirty="0">
              <a:solidFill>
                <a:srgbClr val="002060"/>
              </a:solidFill>
              <a:sym typeface="Arial Narrow"/>
            </a:endParaRP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2492896"/>
            <a:ext cx="8229600" cy="3633269"/>
          </a:xfrm>
          <a:prstGeom prst="rect">
            <a:avLst/>
          </a:prstGeom>
        </p:spPr>
        <p:txBody>
          <a:bodyPr/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pPr marL="342900" lvl="0" indent="-342900" algn="just" defTabSz="914400">
              <a:spcBef>
                <a:spcPct val="20000"/>
              </a:spcBef>
              <a:buSzTx/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To determine the extent of adversity of schools and to estimate school achievements with respect to context factors a contextualisation model was used. </a:t>
            </a:r>
            <a:endParaRPr lang="en-US" sz="3000" dirty="0">
              <a:solidFill>
                <a:srgbClr val="002060"/>
              </a:solidFill>
              <a:latin typeface="PT Serif" panose="020A0603040505020204" pitchFamily="18" charset="-52"/>
              <a:ea typeface="ＭＳ Ｐゴシック" charset="-128"/>
              <a:cs typeface="Times New Roman" panose="02020603050405020304" pitchFamily="18" charset="0"/>
            </a:endParaRPr>
          </a:p>
          <a:p>
            <a:pPr marL="342900" lvl="0" indent="-342900" algn="just" defTabSz="914400">
              <a:spcBef>
                <a:spcPct val="20000"/>
              </a:spcBef>
              <a:buSzTx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Index of S</a:t>
            </a:r>
            <a:r>
              <a:rPr lang="en-US" sz="30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ocial  </a:t>
            </a:r>
            <a:r>
              <a:rPr lang="en-US" sz="30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A</a:t>
            </a:r>
            <a:r>
              <a:rPr lang="en-US" sz="3000" dirty="0" smtClean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dvantage </a:t>
            </a:r>
            <a:r>
              <a:rPr lang="en-US" sz="30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(</a:t>
            </a:r>
            <a:r>
              <a:rPr lang="en-GB" sz="30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ISA) </a:t>
            </a:r>
            <a:r>
              <a:rPr lang="en-GB" sz="3000" b="1" i="1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= </a:t>
            </a:r>
          </a:p>
          <a:p>
            <a:pPr marL="0" lvl="0" indent="0" algn="just" defTabSz="914400">
              <a:spcBef>
                <a:spcPct val="20000"/>
              </a:spcBef>
              <a:buSzTx/>
              <a:buNone/>
            </a:pPr>
            <a:r>
              <a:rPr lang="en-GB" sz="2600" b="1" i="1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70 + 30%*«</a:t>
            </a:r>
            <a:r>
              <a:rPr lang="en-US" sz="2600" b="1" i="1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 Share of children from families where one or both parents have higher education</a:t>
            </a:r>
            <a:r>
              <a:rPr lang="en-GB" sz="2600" b="1" i="1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» - 30%*«</a:t>
            </a:r>
            <a:r>
              <a:rPr lang="en-US" sz="2600" b="1" i="1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 Share of children from families where one or both parents are unemployed</a:t>
            </a:r>
            <a:r>
              <a:rPr lang="en-GB" sz="2600" b="1" i="1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»- 40%*«Share of children with deviant behaviour»</a:t>
            </a:r>
            <a:endParaRPr lang="ru-RU" sz="2600" dirty="0">
              <a:solidFill>
                <a:srgbClr val="002060"/>
              </a:solidFill>
              <a:latin typeface="PT Serif" panose="020A0603040505020204" pitchFamily="18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24544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258170"/>
              </p:ext>
            </p:extLst>
          </p:nvPr>
        </p:nvGraphicFramePr>
        <p:xfrm>
          <a:off x="107506" y="1412778"/>
          <a:ext cx="8928991" cy="5445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69763" y="1118013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Resilient schools: academic achievements</a:t>
            </a:r>
            <a:endParaRPr sz="2800" kern="0" dirty="0">
              <a:solidFill>
                <a:srgbClr val="002060"/>
              </a:solidFill>
              <a:sym typeface="Arial Narrow"/>
            </a:endParaRP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1835696" y="6021290"/>
            <a:ext cx="1368152" cy="8367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Low ISA but high results</a:t>
            </a:r>
          </a:p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(resilient)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3203848" y="6021290"/>
            <a:ext cx="1368152" cy="836711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High ISA but low results</a:t>
            </a:r>
          </a:p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(failing)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4572000" y="6021290"/>
            <a:ext cx="1368152" cy="836711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High ISA and high results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6228184" y="2016225"/>
            <a:ext cx="2664296" cy="836711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Average score in math exam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6228184" y="3429000"/>
            <a:ext cx="2664296" cy="836711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Average score in Russian language exam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6228184" y="4797153"/>
            <a:ext cx="2664296" cy="1224137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The </a:t>
            </a:r>
            <a:r>
              <a:rPr lang="en-US" sz="2000" b="1" dirty="0">
                <a:solidFill>
                  <a:srgbClr val="002060"/>
                </a:solidFill>
              </a:rPr>
              <a:t>average number of students who </a:t>
            </a:r>
            <a:r>
              <a:rPr lang="en-US" sz="2000" b="1" dirty="0" smtClean="0">
                <a:solidFill>
                  <a:srgbClr val="002060"/>
                </a:solidFill>
              </a:rPr>
              <a:t>scored math exam on </a:t>
            </a:r>
            <a:r>
              <a:rPr lang="en-US" sz="2000" b="1" dirty="0">
                <a:solidFill>
                  <a:srgbClr val="002060"/>
                </a:solidFill>
              </a:rPr>
              <a:t>less than 30 points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9430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268760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Expectations about schools</a:t>
            </a: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1628800"/>
            <a:ext cx="8229600" cy="432048"/>
          </a:xfrm>
          <a:prstGeom prst="rect">
            <a:avLst/>
          </a:prstGeom>
        </p:spPr>
        <p:txBody>
          <a:bodyPr/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pPr marL="0" lvl="0" indent="0" algn="just" defTabSz="914400">
              <a:spcBef>
                <a:spcPct val="20000"/>
              </a:spcBef>
              <a:buSzTx/>
              <a:buNone/>
            </a:pPr>
            <a:r>
              <a:rPr lang="en-GB" sz="30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List of expectations: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958568"/>
              </p:ext>
            </p:extLst>
          </p:nvPr>
        </p:nvGraphicFramePr>
        <p:xfrm>
          <a:off x="553641" y="2170370"/>
          <a:ext cx="7906791" cy="413045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643999"/>
                <a:gridCol w="1065698"/>
                <a:gridCol w="1065698"/>
                <a:gridCol w="1065698"/>
                <a:gridCol w="1065698"/>
              </a:tblGrid>
              <a:tr h="4475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bg1"/>
                        </a:solidFill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Students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Parents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Teachers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Principal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</a:tr>
              <a:tr h="4330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Get high-quality knowledge of school subjects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76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Provide quality and interesting teaching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1600" kern="12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 smtClean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 smtClean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88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Produce uniform requirements and objectively assess progress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76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To carry out the proper orientation for further selection of educational and / or professional path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95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Create a motivating environment for maximum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realization of interests and talents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95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Teach students to think independently both in the subject content and in life situations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✓</a:t>
                      </a:r>
                      <a:endParaRPr lang="ru-RU" sz="1600" dirty="0"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1566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Линия"/>
          <p:cNvSpPr/>
          <p:nvPr/>
        </p:nvSpPr>
        <p:spPr>
          <a:xfrm>
            <a:off x="553641" y="1107281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hangingPunct="0">
              <a:defRPr sz="2400"/>
            </a:pPr>
            <a:endParaRPr sz="1700" kern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126" name="main title of the presentation…"/>
          <p:cNvSpPr txBox="1"/>
          <p:nvPr/>
        </p:nvSpPr>
        <p:spPr>
          <a:xfrm>
            <a:off x="557832" y="1268760"/>
            <a:ext cx="8036720" cy="578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/>
          <a:lstStyle/>
          <a:p>
            <a:pPr defTabSz="410730" hangingPunct="0"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800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Expectations about students</a:t>
            </a:r>
          </a:p>
        </p:txBody>
      </p:sp>
      <p:pic>
        <p:nvPicPr>
          <p:cNvPr id="12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3520" y="287867"/>
            <a:ext cx="615818" cy="61581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Рисунок 7" descr="https://ioe.hse.ru/mirror/pubs/share/direct/144283475"/>
          <p:cNvPicPr/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929" y="116631"/>
            <a:ext cx="904479" cy="7449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he name of the unit, laboratory, faculty, etc."/>
          <p:cNvSpPr txBox="1"/>
          <p:nvPr/>
        </p:nvSpPr>
        <p:spPr>
          <a:xfrm>
            <a:off x="3868649" y="433534"/>
            <a:ext cx="4721711" cy="3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3" tIns="35713" rIns="35713" bIns="35713" anchor="ctr">
            <a:spAutoFit/>
          </a:bodyPr>
          <a:lstStyle/>
          <a:p>
            <a:pPr algn="r" defTabSz="410709" hangingPunct="0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en-US" sz="2100" kern="0" dirty="0">
                <a:solidFill>
                  <a:srgbClr val="253957"/>
                </a:solidFill>
                <a:sym typeface="Arial Narrow"/>
              </a:rPr>
              <a:t>Institute of Education</a:t>
            </a:r>
            <a:endParaRPr sz="2100" kern="0" dirty="0">
              <a:solidFill>
                <a:srgbClr val="253957"/>
              </a:solidFill>
              <a:sym typeface="Arial Narrow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1628800"/>
            <a:ext cx="8229600" cy="432048"/>
          </a:xfrm>
          <a:prstGeom prst="rect">
            <a:avLst/>
          </a:prstGeom>
        </p:spPr>
        <p:txBody>
          <a:bodyPr/>
          <a:lstStyle>
            <a:lvl1pPr marL="31252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1pPr>
            <a:lvl2pPr marL="62505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2pPr>
            <a:lvl3pPr marL="93758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3pPr>
            <a:lvl4pPr marL="125011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4pPr>
            <a:lvl5pPr marL="1562640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5pPr>
            <a:lvl6pPr marL="1875168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6pPr>
            <a:lvl7pPr marL="2187696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7pPr>
            <a:lvl8pPr marL="2500224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8pPr>
            <a:lvl9pPr marL="2812752" marR="0" indent="-312528" algn="l" defTabSz="41075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2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Light"/>
              </a:defRPr>
            </a:lvl9pPr>
          </a:lstStyle>
          <a:p>
            <a:pPr marL="0" lvl="0" indent="0" algn="just" defTabSz="914400">
              <a:spcBef>
                <a:spcPct val="20000"/>
              </a:spcBef>
              <a:buSzTx/>
              <a:buNone/>
            </a:pPr>
            <a:r>
              <a:rPr lang="en-GB" sz="3000" dirty="0">
                <a:solidFill>
                  <a:srgbClr val="002060"/>
                </a:solidFill>
                <a:latin typeface="PT Serif" panose="020A0603040505020204" pitchFamily="18" charset="-52"/>
                <a:ea typeface="+mn-ea"/>
                <a:cs typeface="+mn-cs"/>
              </a:rPr>
              <a:t>List of expectations: 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565"/>
              </p:ext>
            </p:extLst>
          </p:nvPr>
        </p:nvGraphicFramePr>
        <p:xfrm>
          <a:off x="312739" y="1814519"/>
          <a:ext cx="8424000" cy="43012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816000"/>
                <a:gridCol w="1152000"/>
                <a:gridCol w="1152000"/>
                <a:gridCol w="1152000"/>
                <a:gridCol w="1152000"/>
              </a:tblGrid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bg1"/>
                        </a:solidFill>
                        <a:latin typeface="PT Serif" panose="020A0603040505020204" pitchFamily="18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Students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Parents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Teachers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dirty="0" smtClean="0"/>
                        <a:t>Principal</a:t>
                      </a:r>
                      <a:endParaRPr lang="ru-RU" sz="1600" dirty="0">
                        <a:latin typeface="PT Serif" panose="020A0603040505020204" pitchFamily="18" charset="-52"/>
                      </a:endParaRP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2060"/>
                          </a:solidFill>
                          <a:effectLst/>
                        </a:rPr>
                        <a:t>Learn the subjects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2060"/>
                          </a:solidFill>
                          <a:effectLst/>
                        </a:rPr>
                        <a:t>Acquire important and useful knowledge for life in general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2060"/>
                          </a:solidFill>
                          <a:effectLst/>
                        </a:rPr>
                        <a:t>Finish high school and enter the university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2060"/>
                          </a:solidFill>
                          <a:effectLst/>
                        </a:rPr>
                        <a:t>Finish secondary school and enter a vocational school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Learn to think and to define themselves</a:t>
                      </a:r>
                      <a:endParaRPr lang="ru-RU" sz="1800" dirty="0" smtClean="0">
                        <a:solidFill>
                          <a:srgbClr val="002060"/>
                        </a:solidFill>
                        <a:latin typeface="PT Serif" panose="020A0603040505020204" pitchFamily="18" charset="-5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Choose a profession consciously</a:t>
                      </a:r>
                      <a:endParaRPr lang="ru-RU" sz="1800" dirty="0" smtClean="0">
                        <a:solidFill>
                          <a:srgbClr val="002060"/>
                        </a:solidFill>
                        <a:latin typeface="PT Serif" panose="020A0603040505020204" pitchFamily="18" charset="-5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00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Acquire socialization skills</a:t>
                      </a:r>
                      <a:endParaRPr lang="ru-RU" sz="1800" dirty="0" smtClean="0">
                        <a:solidFill>
                          <a:srgbClr val="002060"/>
                        </a:solidFill>
                        <a:latin typeface="PT Serif" panose="020A0603040505020204" pitchFamily="18" charset="-5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</a:rPr>
                        <a:t>✓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PT Serif" panose="020A0603040505020204" pitchFamily="18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2643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Arial Narrow"/>
        <a:ea typeface="Arial Narrow"/>
        <a:cs typeface="Arial Narrow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Arial Narrow"/>
        <a:ea typeface="Arial Narrow"/>
        <a:cs typeface="Arial Narrow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3549</TotalTime>
  <Words>1054</Words>
  <Application>Microsoft Office PowerPoint</Application>
  <PresentationFormat>Экран (4:3)</PresentationFormat>
  <Paragraphs>170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White</vt:lpstr>
      <vt:lpstr>1_White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политика школ, показывающих высокие результаты в сложных условиях: внутри ковчега</dc:title>
  <dc:creator>Tatiana Khavenson</dc:creator>
  <cp:lastModifiedBy>Косарецкий Сергей Геннадьевич</cp:lastModifiedBy>
  <cp:revision>148</cp:revision>
  <dcterms:created xsi:type="dcterms:W3CDTF">2017-01-14T16:27:45Z</dcterms:created>
  <dcterms:modified xsi:type="dcterms:W3CDTF">2017-12-04T12:15:01Z</dcterms:modified>
</cp:coreProperties>
</file>